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285" r:id="rId4"/>
    <p:sldId id="286" r:id="rId5"/>
    <p:sldId id="279" r:id="rId6"/>
    <p:sldId id="277" r:id="rId7"/>
    <p:sldId id="280" r:id="rId8"/>
    <p:sldId id="283" r:id="rId9"/>
    <p:sldId id="282" r:id="rId10"/>
    <p:sldId id="288" r:id="rId11"/>
    <p:sldId id="284" r:id="rId12"/>
    <p:sldId id="295" r:id="rId13"/>
    <p:sldId id="298" r:id="rId14"/>
    <p:sldId id="290" r:id="rId15"/>
    <p:sldId id="289" r:id="rId16"/>
    <p:sldId id="291" r:id="rId17"/>
    <p:sldId id="296" r:id="rId18"/>
    <p:sldId id="293" r:id="rId19"/>
    <p:sldId id="292" r:id="rId20"/>
    <p:sldId id="294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GDP/capita $1990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numRef>
              <c:f>Sheet1!$A$2:$A$82</c:f>
              <c:numCache>
                <c:formatCode>General</c:formatCode>
                <c:ptCount val="81"/>
                <c:pt idx="0">
                  <c:v>1930.0</c:v>
                </c:pt>
                <c:pt idx="1">
                  <c:v>1931.0</c:v>
                </c:pt>
                <c:pt idx="2">
                  <c:v>1932.0</c:v>
                </c:pt>
                <c:pt idx="3">
                  <c:v>1933.0</c:v>
                </c:pt>
                <c:pt idx="4">
                  <c:v>1934.0</c:v>
                </c:pt>
                <c:pt idx="5">
                  <c:v>1935.0</c:v>
                </c:pt>
                <c:pt idx="6">
                  <c:v>1936.0</c:v>
                </c:pt>
                <c:pt idx="7">
                  <c:v>1937.0</c:v>
                </c:pt>
                <c:pt idx="8">
                  <c:v>1938.0</c:v>
                </c:pt>
                <c:pt idx="9">
                  <c:v>1939.0</c:v>
                </c:pt>
                <c:pt idx="10">
                  <c:v>1940.0</c:v>
                </c:pt>
                <c:pt idx="11">
                  <c:v>1941.0</c:v>
                </c:pt>
                <c:pt idx="12">
                  <c:v>1942.0</c:v>
                </c:pt>
                <c:pt idx="13">
                  <c:v>1943.0</c:v>
                </c:pt>
                <c:pt idx="14">
                  <c:v>1944.0</c:v>
                </c:pt>
                <c:pt idx="15">
                  <c:v>1945.0</c:v>
                </c:pt>
                <c:pt idx="16">
                  <c:v>1946.0</c:v>
                </c:pt>
                <c:pt idx="17">
                  <c:v>1947.0</c:v>
                </c:pt>
                <c:pt idx="18">
                  <c:v>1948.0</c:v>
                </c:pt>
                <c:pt idx="19">
                  <c:v>1949.0</c:v>
                </c:pt>
                <c:pt idx="20">
                  <c:v>1950.0</c:v>
                </c:pt>
                <c:pt idx="21">
                  <c:v>1951.0</c:v>
                </c:pt>
                <c:pt idx="22">
                  <c:v>1952.0</c:v>
                </c:pt>
                <c:pt idx="23">
                  <c:v>1953.0</c:v>
                </c:pt>
                <c:pt idx="24">
                  <c:v>1954.0</c:v>
                </c:pt>
                <c:pt idx="25">
                  <c:v>1955.0</c:v>
                </c:pt>
                <c:pt idx="26">
                  <c:v>1956.0</c:v>
                </c:pt>
                <c:pt idx="27">
                  <c:v>1957.0</c:v>
                </c:pt>
                <c:pt idx="28">
                  <c:v>1958.0</c:v>
                </c:pt>
                <c:pt idx="29">
                  <c:v>1959.0</c:v>
                </c:pt>
                <c:pt idx="30">
                  <c:v>1960.0</c:v>
                </c:pt>
                <c:pt idx="31">
                  <c:v>1961.0</c:v>
                </c:pt>
                <c:pt idx="32">
                  <c:v>1962.0</c:v>
                </c:pt>
                <c:pt idx="33">
                  <c:v>1963.0</c:v>
                </c:pt>
                <c:pt idx="34">
                  <c:v>1964.0</c:v>
                </c:pt>
                <c:pt idx="35">
                  <c:v>1965.0</c:v>
                </c:pt>
                <c:pt idx="36">
                  <c:v>1966.0</c:v>
                </c:pt>
                <c:pt idx="37">
                  <c:v>1967.0</c:v>
                </c:pt>
                <c:pt idx="38">
                  <c:v>1968.0</c:v>
                </c:pt>
                <c:pt idx="39">
                  <c:v>1969.0</c:v>
                </c:pt>
                <c:pt idx="40">
                  <c:v>1970.0</c:v>
                </c:pt>
                <c:pt idx="41">
                  <c:v>1971.0</c:v>
                </c:pt>
                <c:pt idx="42">
                  <c:v>1972.0</c:v>
                </c:pt>
                <c:pt idx="43">
                  <c:v>1973.0</c:v>
                </c:pt>
                <c:pt idx="44">
                  <c:v>1974.0</c:v>
                </c:pt>
                <c:pt idx="45">
                  <c:v>1975.0</c:v>
                </c:pt>
                <c:pt idx="46">
                  <c:v>1976.0</c:v>
                </c:pt>
                <c:pt idx="47">
                  <c:v>1977.0</c:v>
                </c:pt>
                <c:pt idx="48">
                  <c:v>1978.0</c:v>
                </c:pt>
                <c:pt idx="49">
                  <c:v>1979.0</c:v>
                </c:pt>
                <c:pt idx="50">
                  <c:v>1980.0</c:v>
                </c:pt>
                <c:pt idx="51">
                  <c:v>1981.0</c:v>
                </c:pt>
                <c:pt idx="52">
                  <c:v>1982.0</c:v>
                </c:pt>
                <c:pt idx="53">
                  <c:v>1983.0</c:v>
                </c:pt>
                <c:pt idx="54">
                  <c:v>1984.0</c:v>
                </c:pt>
                <c:pt idx="55">
                  <c:v>1985.0</c:v>
                </c:pt>
                <c:pt idx="56">
                  <c:v>1986.0</c:v>
                </c:pt>
                <c:pt idx="57">
                  <c:v>1987.0</c:v>
                </c:pt>
                <c:pt idx="58">
                  <c:v>1988.0</c:v>
                </c:pt>
                <c:pt idx="59">
                  <c:v>1989.0</c:v>
                </c:pt>
                <c:pt idx="60">
                  <c:v>1990.0</c:v>
                </c:pt>
                <c:pt idx="61">
                  <c:v>1991.0</c:v>
                </c:pt>
                <c:pt idx="62">
                  <c:v>1992.0</c:v>
                </c:pt>
                <c:pt idx="63">
                  <c:v>1993.0</c:v>
                </c:pt>
                <c:pt idx="64">
                  <c:v>1994.0</c:v>
                </c:pt>
                <c:pt idx="65">
                  <c:v>1995.0</c:v>
                </c:pt>
                <c:pt idx="66">
                  <c:v>1996.0</c:v>
                </c:pt>
                <c:pt idx="67">
                  <c:v>1997.0</c:v>
                </c:pt>
                <c:pt idx="68">
                  <c:v>1998.0</c:v>
                </c:pt>
                <c:pt idx="69">
                  <c:v>1999.0</c:v>
                </c:pt>
                <c:pt idx="70">
                  <c:v>2000.0</c:v>
                </c:pt>
                <c:pt idx="71">
                  <c:v>2001.0</c:v>
                </c:pt>
                <c:pt idx="72">
                  <c:v>2002.0</c:v>
                </c:pt>
                <c:pt idx="73">
                  <c:v>2003.0</c:v>
                </c:pt>
                <c:pt idx="74">
                  <c:v>2004.0</c:v>
                </c:pt>
                <c:pt idx="75">
                  <c:v>2005.0</c:v>
                </c:pt>
                <c:pt idx="76">
                  <c:v>2006.0</c:v>
                </c:pt>
                <c:pt idx="77">
                  <c:v>2007.0</c:v>
                </c:pt>
                <c:pt idx="78">
                  <c:v>2008.0</c:v>
                </c:pt>
                <c:pt idx="79">
                  <c:v>2009.0</c:v>
                </c:pt>
                <c:pt idx="80">
                  <c:v>2010.0</c:v>
                </c:pt>
              </c:numCache>
            </c:numRef>
          </c:cat>
          <c:val>
            <c:numRef>
              <c:f>Sheet1!$B$2:$B$82</c:f>
              <c:numCache>
                <c:formatCode>#,##0</c:formatCode>
                <c:ptCount val="81"/>
                <c:pt idx="0">
                  <c:v>4708.30112845881</c:v>
                </c:pt>
                <c:pt idx="1">
                  <c:v>4353.60808947449</c:v>
                </c:pt>
                <c:pt idx="2">
                  <c:v>4563.763489892081</c:v>
                </c:pt>
                <c:pt idx="3">
                  <c:v>4842.40687679083</c:v>
                </c:pt>
                <c:pt idx="4">
                  <c:v>5059.86231667166</c:v>
                </c:pt>
                <c:pt idx="5">
                  <c:v>5317.587641117053</c:v>
                </c:pt>
                <c:pt idx="6">
                  <c:v>5515.848444641014</c:v>
                </c:pt>
                <c:pt idx="7">
                  <c:v>5745.65122058179</c:v>
                </c:pt>
                <c:pt idx="8">
                  <c:v>5886.32676709154</c:v>
                </c:pt>
                <c:pt idx="9">
                  <c:v>5845.561325491325</c:v>
                </c:pt>
                <c:pt idx="10">
                  <c:v>6166.13916500994</c:v>
                </c:pt>
                <c:pt idx="11">
                  <c:v>6788.230066094781</c:v>
                </c:pt>
                <c:pt idx="12">
                  <c:v>7505.452112086993</c:v>
                </c:pt>
                <c:pt idx="13">
                  <c:v>7702.83250414594</c:v>
                </c:pt>
                <c:pt idx="14">
                  <c:v>7362.027089889178</c:v>
                </c:pt>
                <c:pt idx="15">
                  <c:v>6916.898091758018</c:v>
                </c:pt>
                <c:pt idx="16">
                  <c:v>6594.932833823923</c:v>
                </c:pt>
                <c:pt idx="17">
                  <c:v>6664.399049881235</c:v>
                </c:pt>
                <c:pt idx="18">
                  <c:v>6967.459753726476</c:v>
                </c:pt>
                <c:pt idx="19">
                  <c:v>7236.792524308625</c:v>
                </c:pt>
                <c:pt idx="20">
                  <c:v>7411.57642418593</c:v>
                </c:pt>
                <c:pt idx="21">
                  <c:v>7507.343783047017</c:v>
                </c:pt>
                <c:pt idx="22">
                  <c:v>7417.837696284477</c:v>
                </c:pt>
                <c:pt idx="23">
                  <c:v>7505.257439553555</c:v>
                </c:pt>
                <c:pt idx="24">
                  <c:v>7790.58556487703</c:v>
                </c:pt>
                <c:pt idx="25">
                  <c:v>8027.412052942905</c:v>
                </c:pt>
                <c:pt idx="26">
                  <c:v>8108.324879486634</c:v>
                </c:pt>
                <c:pt idx="27">
                  <c:v>8090.238535242289</c:v>
                </c:pt>
                <c:pt idx="28">
                  <c:v>8305.474779448703</c:v>
                </c:pt>
                <c:pt idx="29">
                  <c:v>8628.43844323116</c:v>
                </c:pt>
                <c:pt idx="30">
                  <c:v>8790.908221412562</c:v>
                </c:pt>
                <c:pt idx="31">
                  <c:v>8653.137983174343</c:v>
                </c:pt>
                <c:pt idx="32">
                  <c:v>9026.79841200085</c:v>
                </c:pt>
                <c:pt idx="33">
                  <c:v>9399.914538794451</c:v>
                </c:pt>
                <c:pt idx="34">
                  <c:v>9848.90407676597</c:v>
                </c:pt>
                <c:pt idx="35">
                  <c:v>10151.85782730958</c:v>
                </c:pt>
                <c:pt idx="36">
                  <c:v>10241.28270901202</c:v>
                </c:pt>
                <c:pt idx="37">
                  <c:v>10732.7465090062</c:v>
                </c:pt>
                <c:pt idx="38">
                  <c:v>11148.30527382194</c:v>
                </c:pt>
                <c:pt idx="39">
                  <c:v>11560.99528054062</c:v>
                </c:pt>
                <c:pt idx="40">
                  <c:v>12023.544726133</c:v>
                </c:pt>
                <c:pt idx="41">
                  <c:v>12289.52168939183</c:v>
                </c:pt>
                <c:pt idx="42">
                  <c:v>12404.41678682553</c:v>
                </c:pt>
                <c:pt idx="43">
                  <c:v>12878.09034109593</c:v>
                </c:pt>
                <c:pt idx="44">
                  <c:v>12985.12401555985</c:v>
                </c:pt>
                <c:pt idx="45">
                  <c:v>13169.83022786354</c:v>
                </c:pt>
                <c:pt idx="46">
                  <c:v>13558.8372677949</c:v>
                </c:pt>
                <c:pt idx="47">
                  <c:v>13546.37241457713</c:v>
                </c:pt>
                <c:pt idx="48">
                  <c:v>13768.65095518156</c:v>
                </c:pt>
                <c:pt idx="49">
                  <c:v>14319.54180794486</c:v>
                </c:pt>
                <c:pt idx="50">
                  <c:v>14411.83916146115</c:v>
                </c:pt>
                <c:pt idx="51">
                  <c:v>14660.33561031571</c:v>
                </c:pt>
                <c:pt idx="52">
                  <c:v>14411.8190212373</c:v>
                </c:pt>
                <c:pt idx="53">
                  <c:v>14238.92363825906</c:v>
                </c:pt>
                <c:pt idx="54">
                  <c:v>15062.41134751773</c:v>
                </c:pt>
                <c:pt idx="55">
                  <c:v>15638.35616438356</c:v>
                </c:pt>
                <c:pt idx="56">
                  <c:v>15757.16981132075</c:v>
                </c:pt>
                <c:pt idx="57">
                  <c:v>16293.30110925203</c:v>
                </c:pt>
                <c:pt idx="58">
                  <c:v>16752.25609756098</c:v>
                </c:pt>
                <c:pt idx="59">
                  <c:v>17194.41280498771</c:v>
                </c:pt>
                <c:pt idx="60">
                  <c:v>17172.68223637618</c:v>
                </c:pt>
                <c:pt idx="61">
                  <c:v>16743.32398551787</c:v>
                </c:pt>
                <c:pt idx="62">
                  <c:v>16988.87401341548</c:v>
                </c:pt>
                <c:pt idx="63">
                  <c:v>17478.18521032171</c:v>
                </c:pt>
                <c:pt idx="64">
                  <c:v>18145.56848832788</c:v>
                </c:pt>
                <c:pt idx="65">
                  <c:v>18529.5582068362</c:v>
                </c:pt>
                <c:pt idx="66">
                  <c:v>19075.08247877645</c:v>
                </c:pt>
                <c:pt idx="67">
                  <c:v>19612.09177301113</c:v>
                </c:pt>
                <c:pt idx="68">
                  <c:v>20377.94976201051</c:v>
                </c:pt>
                <c:pt idx="69">
                  <c:v>20970.89428666414</c:v>
                </c:pt>
                <c:pt idx="70">
                  <c:v>21377.8231251814</c:v>
                </c:pt>
                <c:pt idx="71">
                  <c:v>21662.02566810995</c:v>
                </c:pt>
                <c:pt idx="72">
                  <c:v>22236.93527299682</c:v>
                </c:pt>
                <c:pt idx="73">
                  <c:v>22666.27778851437</c:v>
                </c:pt>
                <c:pt idx="74">
                  <c:v>23322.00788305354</c:v>
                </c:pt>
                <c:pt idx="75">
                  <c:v>23764.61368738499</c:v>
                </c:pt>
                <c:pt idx="76">
                  <c:v>24097.5734509629</c:v>
                </c:pt>
                <c:pt idx="77">
                  <c:v>24911.57786781549</c:v>
                </c:pt>
                <c:pt idx="78">
                  <c:v>25218.3018906546</c:v>
                </c:pt>
                <c:pt idx="79">
                  <c:v>25255.63884313768</c:v>
                </c:pt>
                <c:pt idx="80">
                  <c:v>25584.48835604182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EA8-104F-8D8F-A3611F17E4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Argentina</c:v>
                </c:pt>
              </c:strCache>
            </c:strRef>
          </c:tx>
          <c:marker>
            <c:symbol val="none"/>
          </c:marker>
          <c:cat>
            <c:numRef>
              <c:f>Sheet1!$A$2:$A$82</c:f>
              <c:numCache>
                <c:formatCode>General</c:formatCode>
                <c:ptCount val="81"/>
                <c:pt idx="0">
                  <c:v>1930.0</c:v>
                </c:pt>
                <c:pt idx="1">
                  <c:v>1931.0</c:v>
                </c:pt>
                <c:pt idx="2">
                  <c:v>1932.0</c:v>
                </c:pt>
                <c:pt idx="3">
                  <c:v>1933.0</c:v>
                </c:pt>
                <c:pt idx="4">
                  <c:v>1934.0</c:v>
                </c:pt>
                <c:pt idx="5">
                  <c:v>1935.0</c:v>
                </c:pt>
                <c:pt idx="6">
                  <c:v>1936.0</c:v>
                </c:pt>
                <c:pt idx="7">
                  <c:v>1937.0</c:v>
                </c:pt>
                <c:pt idx="8">
                  <c:v>1938.0</c:v>
                </c:pt>
                <c:pt idx="9">
                  <c:v>1939.0</c:v>
                </c:pt>
                <c:pt idx="10">
                  <c:v>1940.0</c:v>
                </c:pt>
                <c:pt idx="11">
                  <c:v>1941.0</c:v>
                </c:pt>
                <c:pt idx="12">
                  <c:v>1942.0</c:v>
                </c:pt>
                <c:pt idx="13">
                  <c:v>1943.0</c:v>
                </c:pt>
                <c:pt idx="14">
                  <c:v>1944.0</c:v>
                </c:pt>
                <c:pt idx="15">
                  <c:v>1945.0</c:v>
                </c:pt>
                <c:pt idx="16">
                  <c:v>1946.0</c:v>
                </c:pt>
                <c:pt idx="17">
                  <c:v>1947.0</c:v>
                </c:pt>
                <c:pt idx="18">
                  <c:v>1948.0</c:v>
                </c:pt>
                <c:pt idx="19">
                  <c:v>1949.0</c:v>
                </c:pt>
                <c:pt idx="20">
                  <c:v>1950.0</c:v>
                </c:pt>
                <c:pt idx="21">
                  <c:v>1951.0</c:v>
                </c:pt>
                <c:pt idx="22">
                  <c:v>1952.0</c:v>
                </c:pt>
                <c:pt idx="23">
                  <c:v>1953.0</c:v>
                </c:pt>
                <c:pt idx="24">
                  <c:v>1954.0</c:v>
                </c:pt>
                <c:pt idx="25">
                  <c:v>1955.0</c:v>
                </c:pt>
                <c:pt idx="26">
                  <c:v>1956.0</c:v>
                </c:pt>
                <c:pt idx="27">
                  <c:v>1957.0</c:v>
                </c:pt>
                <c:pt idx="28">
                  <c:v>1958.0</c:v>
                </c:pt>
                <c:pt idx="29">
                  <c:v>1959.0</c:v>
                </c:pt>
                <c:pt idx="30">
                  <c:v>1960.0</c:v>
                </c:pt>
                <c:pt idx="31">
                  <c:v>1961.0</c:v>
                </c:pt>
                <c:pt idx="32">
                  <c:v>1962.0</c:v>
                </c:pt>
                <c:pt idx="33">
                  <c:v>1963.0</c:v>
                </c:pt>
                <c:pt idx="34">
                  <c:v>1964.0</c:v>
                </c:pt>
                <c:pt idx="35">
                  <c:v>1965.0</c:v>
                </c:pt>
                <c:pt idx="36">
                  <c:v>1966.0</c:v>
                </c:pt>
                <c:pt idx="37">
                  <c:v>1967.0</c:v>
                </c:pt>
                <c:pt idx="38">
                  <c:v>1968.0</c:v>
                </c:pt>
                <c:pt idx="39">
                  <c:v>1969.0</c:v>
                </c:pt>
                <c:pt idx="40">
                  <c:v>1970.0</c:v>
                </c:pt>
                <c:pt idx="41">
                  <c:v>1971.0</c:v>
                </c:pt>
                <c:pt idx="42">
                  <c:v>1972.0</c:v>
                </c:pt>
                <c:pt idx="43">
                  <c:v>1973.0</c:v>
                </c:pt>
                <c:pt idx="44">
                  <c:v>1974.0</c:v>
                </c:pt>
                <c:pt idx="45">
                  <c:v>1975.0</c:v>
                </c:pt>
                <c:pt idx="46">
                  <c:v>1976.0</c:v>
                </c:pt>
                <c:pt idx="47">
                  <c:v>1977.0</c:v>
                </c:pt>
                <c:pt idx="48">
                  <c:v>1978.0</c:v>
                </c:pt>
                <c:pt idx="49">
                  <c:v>1979.0</c:v>
                </c:pt>
                <c:pt idx="50">
                  <c:v>1980.0</c:v>
                </c:pt>
                <c:pt idx="51">
                  <c:v>1981.0</c:v>
                </c:pt>
                <c:pt idx="52">
                  <c:v>1982.0</c:v>
                </c:pt>
                <c:pt idx="53">
                  <c:v>1983.0</c:v>
                </c:pt>
                <c:pt idx="54">
                  <c:v>1984.0</c:v>
                </c:pt>
                <c:pt idx="55">
                  <c:v>1985.0</c:v>
                </c:pt>
                <c:pt idx="56">
                  <c:v>1986.0</c:v>
                </c:pt>
                <c:pt idx="57">
                  <c:v>1987.0</c:v>
                </c:pt>
                <c:pt idx="58">
                  <c:v>1988.0</c:v>
                </c:pt>
                <c:pt idx="59">
                  <c:v>1989.0</c:v>
                </c:pt>
                <c:pt idx="60">
                  <c:v>1990.0</c:v>
                </c:pt>
                <c:pt idx="61">
                  <c:v>1991.0</c:v>
                </c:pt>
                <c:pt idx="62">
                  <c:v>1992.0</c:v>
                </c:pt>
                <c:pt idx="63">
                  <c:v>1993.0</c:v>
                </c:pt>
                <c:pt idx="64">
                  <c:v>1994.0</c:v>
                </c:pt>
                <c:pt idx="65">
                  <c:v>1995.0</c:v>
                </c:pt>
                <c:pt idx="66">
                  <c:v>1996.0</c:v>
                </c:pt>
                <c:pt idx="67">
                  <c:v>1997.0</c:v>
                </c:pt>
                <c:pt idx="68">
                  <c:v>1998.0</c:v>
                </c:pt>
                <c:pt idx="69">
                  <c:v>1999.0</c:v>
                </c:pt>
                <c:pt idx="70">
                  <c:v>2000.0</c:v>
                </c:pt>
                <c:pt idx="71">
                  <c:v>2001.0</c:v>
                </c:pt>
                <c:pt idx="72">
                  <c:v>2002.0</c:v>
                </c:pt>
                <c:pt idx="73">
                  <c:v>2003.0</c:v>
                </c:pt>
                <c:pt idx="74">
                  <c:v>2004.0</c:v>
                </c:pt>
                <c:pt idx="75">
                  <c:v>2005.0</c:v>
                </c:pt>
                <c:pt idx="76">
                  <c:v>2006.0</c:v>
                </c:pt>
                <c:pt idx="77">
                  <c:v>2007.0</c:v>
                </c:pt>
                <c:pt idx="78">
                  <c:v>2008.0</c:v>
                </c:pt>
                <c:pt idx="79">
                  <c:v>2009.0</c:v>
                </c:pt>
                <c:pt idx="80">
                  <c:v>2010.0</c:v>
                </c:pt>
              </c:numCache>
            </c:numRef>
          </c:cat>
          <c:val>
            <c:numRef>
              <c:f>Sheet1!$C$2:$C$82</c:f>
              <c:numCache>
                <c:formatCode>#,##0</c:formatCode>
                <c:ptCount val="81"/>
                <c:pt idx="0">
                  <c:v>4079.581956977796</c:v>
                </c:pt>
                <c:pt idx="1">
                  <c:v>3711.655440634947</c:v>
                </c:pt>
                <c:pt idx="2">
                  <c:v>3521.821985501296</c:v>
                </c:pt>
                <c:pt idx="3">
                  <c:v>3621.314862870644</c:v>
                </c:pt>
                <c:pt idx="4">
                  <c:v>3844.81809725257</c:v>
                </c:pt>
                <c:pt idx="5">
                  <c:v>3950.009063769818</c:v>
                </c:pt>
                <c:pt idx="6">
                  <c:v>3911.963941978984</c:v>
                </c:pt>
                <c:pt idx="7">
                  <c:v>4125.31366453741</c:v>
                </c:pt>
                <c:pt idx="8">
                  <c:v>4071.915167819987</c:v>
                </c:pt>
                <c:pt idx="9">
                  <c:v>4147.909462506974</c:v>
                </c:pt>
                <c:pt idx="10">
                  <c:v>4161.433830296676</c:v>
                </c:pt>
                <c:pt idx="11">
                  <c:v>4303.959693976441</c:v>
                </c:pt>
                <c:pt idx="12">
                  <c:v>4284.201059015807</c:v>
                </c:pt>
                <c:pt idx="13">
                  <c:v>4182.167771808872</c:v>
                </c:pt>
                <c:pt idx="14">
                  <c:v>4578.966537241533</c:v>
                </c:pt>
                <c:pt idx="15">
                  <c:v>4356.213147085925</c:v>
                </c:pt>
                <c:pt idx="16">
                  <c:v>4665.168191443955</c:v>
                </c:pt>
                <c:pt idx="17">
                  <c:v>5089.472309911615</c:v>
                </c:pt>
                <c:pt idx="18">
                  <c:v>5251.776207628865</c:v>
                </c:pt>
                <c:pt idx="19">
                  <c:v>5047.398128400815</c:v>
                </c:pt>
                <c:pt idx="20">
                  <c:v>4986.724458342965</c:v>
                </c:pt>
                <c:pt idx="21">
                  <c:v>5073.029915154937</c:v>
                </c:pt>
                <c:pt idx="22">
                  <c:v>4717.41385949599</c:v>
                </c:pt>
                <c:pt idx="23">
                  <c:v>4874.493824083354</c:v>
                </c:pt>
                <c:pt idx="24">
                  <c:v>4979.828647781801</c:v>
                </c:pt>
                <c:pt idx="25">
                  <c:v>5237.00007518034</c:v>
                </c:pt>
                <c:pt idx="26">
                  <c:v>5285.314680307112</c:v>
                </c:pt>
                <c:pt idx="27">
                  <c:v>5460.686494169614</c:v>
                </c:pt>
                <c:pt idx="28">
                  <c:v>5697.980988080188</c:v>
                </c:pt>
                <c:pt idx="29">
                  <c:v>5241.468062708474</c:v>
                </c:pt>
                <c:pt idx="30">
                  <c:v>5559.465947070551</c:v>
                </c:pt>
                <c:pt idx="31">
                  <c:v>5861.841648988956</c:v>
                </c:pt>
                <c:pt idx="32">
                  <c:v>5677.233224939382</c:v>
                </c:pt>
                <c:pt idx="33">
                  <c:v>5455.440481933999</c:v>
                </c:pt>
                <c:pt idx="34">
                  <c:v>5926.126658394248</c:v>
                </c:pt>
                <c:pt idx="35">
                  <c:v>6370.747337668457</c:v>
                </c:pt>
                <c:pt idx="36">
                  <c:v>6320.60423488754</c:v>
                </c:pt>
                <c:pt idx="37">
                  <c:v>6398.951784941502</c:v>
                </c:pt>
                <c:pt idx="38">
                  <c:v>6577.756622231134</c:v>
                </c:pt>
                <c:pt idx="39">
                  <c:v>7037.280382657204</c:v>
                </c:pt>
                <c:pt idx="40">
                  <c:v>7301.966216700368</c:v>
                </c:pt>
                <c:pt idx="41">
                  <c:v>7529.937018076281</c:v>
                </c:pt>
                <c:pt idx="42">
                  <c:v>7634.565558824751</c:v>
                </c:pt>
                <c:pt idx="43">
                  <c:v>7961.973879315055</c:v>
                </c:pt>
                <c:pt idx="44">
                  <c:v>8334.08360192559</c:v>
                </c:pt>
                <c:pt idx="45">
                  <c:v>8122.497304642146</c:v>
                </c:pt>
                <c:pt idx="46">
                  <c:v>7965.201829689332</c:v>
                </c:pt>
                <c:pt idx="47">
                  <c:v>8304.381424310886</c:v>
                </c:pt>
                <c:pt idx="48">
                  <c:v>7807.247683259116</c:v>
                </c:pt>
                <c:pt idx="49">
                  <c:v>8226.909848053386</c:v>
                </c:pt>
                <c:pt idx="50">
                  <c:v>8205.979887273785</c:v>
                </c:pt>
                <c:pt idx="51">
                  <c:v>7606.558513588464</c:v>
                </c:pt>
                <c:pt idx="52">
                  <c:v>7245.755199454482</c:v>
                </c:pt>
                <c:pt idx="53">
                  <c:v>7387.053451517593</c:v>
                </c:pt>
                <c:pt idx="54">
                  <c:v>7425.85425556548</c:v>
                </c:pt>
                <c:pt idx="55">
                  <c:v>6834.930881585811</c:v>
                </c:pt>
                <c:pt idx="56">
                  <c:v>7223.791940921496</c:v>
                </c:pt>
                <c:pt idx="57">
                  <c:v>7297.92885375494</c:v>
                </c:pt>
                <c:pt idx="58">
                  <c:v>7054.36306426992</c:v>
                </c:pt>
                <c:pt idx="59">
                  <c:v>6520.109296328133</c:v>
                </c:pt>
                <c:pt idx="60">
                  <c:v>6432.921661218065</c:v>
                </c:pt>
                <c:pt idx="61">
                  <c:v>6954.710722391153</c:v>
                </c:pt>
                <c:pt idx="62">
                  <c:v>7383.739587037879</c:v>
                </c:pt>
                <c:pt idx="63">
                  <c:v>7748.367729329488</c:v>
                </c:pt>
                <c:pt idx="64">
                  <c:v>8119.048971887095</c:v>
                </c:pt>
                <c:pt idx="65">
                  <c:v>7785.950333798356</c:v>
                </c:pt>
                <c:pt idx="66">
                  <c:v>8090.80127409313</c:v>
                </c:pt>
                <c:pt idx="67">
                  <c:v>8614.729623501007</c:v>
                </c:pt>
                <c:pt idx="68">
                  <c:v>8899.888248085417</c:v>
                </c:pt>
                <c:pt idx="69">
                  <c:v>8545.157891002271</c:v>
                </c:pt>
                <c:pt idx="70">
                  <c:v>8409.969913860825</c:v>
                </c:pt>
                <c:pt idx="71">
                  <c:v>7967.80630673053</c:v>
                </c:pt>
                <c:pt idx="72">
                  <c:v>7038.063217994551</c:v>
                </c:pt>
                <c:pt idx="73">
                  <c:v>7518.343329237243</c:v>
                </c:pt>
                <c:pt idx="74">
                  <c:v>7966.88557451243</c:v>
                </c:pt>
                <c:pt idx="75">
                  <c:v>8540.598227338434</c:v>
                </c:pt>
                <c:pt idx="76">
                  <c:v>9101.15274691821</c:v>
                </c:pt>
                <c:pt idx="77">
                  <c:v>9715.227196060445</c:v>
                </c:pt>
                <c:pt idx="78">
                  <c:v>9971.923684592757</c:v>
                </c:pt>
                <c:pt idx="79">
                  <c:v>9580.694777425194</c:v>
                </c:pt>
                <c:pt idx="80">
                  <c:v>10256.27513531072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A8-104F-8D8F-A3611F17E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916296"/>
        <c:axId val="2131919336"/>
      </c:lineChart>
      <c:catAx>
        <c:axId val="213191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1919336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21319193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319162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GDP/capita $1990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Jamaica</c:v>
                </c:pt>
              </c:strCache>
            </c:strRef>
          </c:tx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Sheet1!$B$2:$B$52</c:f>
              <c:numCache>
                <c:formatCode>#,##0</c:formatCode>
                <c:ptCount val="51"/>
                <c:pt idx="0">
                  <c:v>2653.53747799954</c:v>
                </c:pt>
                <c:pt idx="1">
                  <c:v>2702.197560800962</c:v>
                </c:pt>
                <c:pt idx="2">
                  <c:v>2722.313239582783</c:v>
                </c:pt>
                <c:pt idx="3">
                  <c:v>2757.021097896336</c:v>
                </c:pt>
                <c:pt idx="4">
                  <c:v>2903.972807313641</c:v>
                </c:pt>
                <c:pt idx="5">
                  <c:v>3069.657482261982</c:v>
                </c:pt>
                <c:pt idx="6">
                  <c:v>3128.979903103267</c:v>
                </c:pt>
                <c:pt idx="7">
                  <c:v>3178.234760592683</c:v>
                </c:pt>
                <c:pt idx="8">
                  <c:v>3283.905745884423</c:v>
                </c:pt>
                <c:pt idx="9">
                  <c:v>3480.38538977868</c:v>
                </c:pt>
                <c:pt idx="10">
                  <c:v>3848.672719799032</c:v>
                </c:pt>
                <c:pt idx="11">
                  <c:v>3803.23048359644</c:v>
                </c:pt>
                <c:pt idx="12">
                  <c:v>3857.59825712249</c:v>
                </c:pt>
                <c:pt idx="13">
                  <c:v>4130.374680130448</c:v>
                </c:pt>
                <c:pt idx="14">
                  <c:v>3908.464202909886</c:v>
                </c:pt>
                <c:pt idx="15">
                  <c:v>3844.876593856464</c:v>
                </c:pt>
                <c:pt idx="16">
                  <c:v>3563.81492724249</c:v>
                </c:pt>
                <c:pt idx="17">
                  <c:v>3450.923445415321</c:v>
                </c:pt>
                <c:pt idx="18">
                  <c:v>3439.414051584787</c:v>
                </c:pt>
                <c:pt idx="19">
                  <c:v>3335.832678293528</c:v>
                </c:pt>
                <c:pt idx="20">
                  <c:v>3121.406423088985</c:v>
                </c:pt>
                <c:pt idx="21">
                  <c:v>3162.46067957038</c:v>
                </c:pt>
                <c:pt idx="22">
                  <c:v>3148.836818721938</c:v>
                </c:pt>
                <c:pt idx="23">
                  <c:v>3210.414141256488</c:v>
                </c:pt>
                <c:pt idx="24">
                  <c:v>3174.168158723105</c:v>
                </c:pt>
                <c:pt idx="25">
                  <c:v>3020.289375033424</c:v>
                </c:pt>
                <c:pt idx="26">
                  <c:v>3064.331593478255</c:v>
                </c:pt>
                <c:pt idx="27">
                  <c:v>3295.787941748599</c:v>
                </c:pt>
                <c:pt idx="28">
                  <c:v>3385.508530073907</c:v>
                </c:pt>
                <c:pt idx="29">
                  <c:v>3605.535275251474</c:v>
                </c:pt>
                <c:pt idx="30">
                  <c:v>3786.33002828035</c:v>
                </c:pt>
                <c:pt idx="31">
                  <c:v>3800.651225499548</c:v>
                </c:pt>
                <c:pt idx="32">
                  <c:v>3830.878272713514</c:v>
                </c:pt>
                <c:pt idx="33">
                  <c:v>3859.185639884042</c:v>
                </c:pt>
                <c:pt idx="34">
                  <c:v>3846.343204588533</c:v>
                </c:pt>
                <c:pt idx="35">
                  <c:v>3889.834900122266</c:v>
                </c:pt>
                <c:pt idx="36">
                  <c:v>3845.796932324096</c:v>
                </c:pt>
                <c:pt idx="37">
                  <c:v>3762.91782509794</c:v>
                </c:pt>
                <c:pt idx="38">
                  <c:v>3674.30956266446</c:v>
                </c:pt>
                <c:pt idx="39">
                  <c:v>3669.875321927356</c:v>
                </c:pt>
                <c:pt idx="40">
                  <c:v>3657.446190534425</c:v>
                </c:pt>
                <c:pt idx="41">
                  <c:v>3671.712984520335</c:v>
                </c:pt>
                <c:pt idx="42">
                  <c:v>3673.2982997063</c:v>
                </c:pt>
                <c:pt idx="43">
                  <c:v>3767.75989799977</c:v>
                </c:pt>
                <c:pt idx="44">
                  <c:v>3788.522687496546</c:v>
                </c:pt>
                <c:pt idx="45">
                  <c:v>3793.707558162896</c:v>
                </c:pt>
                <c:pt idx="46">
                  <c:v>3862.95767709405</c:v>
                </c:pt>
                <c:pt idx="47">
                  <c:v>3886.307620450544</c:v>
                </c:pt>
                <c:pt idx="48">
                  <c:v>3833.368978619957</c:v>
                </c:pt>
                <c:pt idx="49">
                  <c:v>3691.41003600965</c:v>
                </c:pt>
                <c:pt idx="50">
                  <c:v>3617.03173438471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18-D84F-B00D-656EB529D1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Sheet1!$C$2:$C$52</c:f>
              <c:numCache>
                <c:formatCode>#,##0</c:formatCode>
                <c:ptCount val="51"/>
                <c:pt idx="0">
                  <c:v>2309.888241010688</c:v>
                </c:pt>
                <c:pt idx="1">
                  <c:v>2421.875</c:v>
                </c:pt>
                <c:pt idx="2">
                  <c:v>2520.283396183293</c:v>
                </c:pt>
                <c:pt idx="3">
                  <c:v>2700.8356545961</c:v>
                </c:pt>
                <c:pt idx="4">
                  <c:v>2541.268462206775</c:v>
                </c:pt>
                <c:pt idx="5">
                  <c:v>2667.337961736181</c:v>
                </c:pt>
                <c:pt idx="6">
                  <c:v>2891.335814722911</c:v>
                </c:pt>
                <c:pt idx="7">
                  <c:v>3162.924757281553</c:v>
                </c:pt>
                <c:pt idx="8">
                  <c:v>3540.258449304175</c:v>
                </c:pt>
                <c:pt idx="9">
                  <c:v>3964.749082007344</c:v>
                </c:pt>
                <c:pt idx="10">
                  <c:v>4439.126982941006</c:v>
                </c:pt>
                <c:pt idx="11">
                  <c:v>4904.160159023143</c:v>
                </c:pt>
                <c:pt idx="12">
                  <c:v>5459.951681843523</c:v>
                </c:pt>
                <c:pt idx="13">
                  <c:v>5977.200182398537</c:v>
                </c:pt>
                <c:pt idx="14">
                  <c:v>6275.8991837833</c:v>
                </c:pt>
                <c:pt idx="15">
                  <c:v>6430.213029258375</c:v>
                </c:pt>
                <c:pt idx="16">
                  <c:v>6797.191819648541</c:v>
                </c:pt>
                <c:pt idx="17">
                  <c:v>7223.584053670494</c:v>
                </c:pt>
                <c:pt idx="18">
                  <c:v>7751.954452753229</c:v>
                </c:pt>
                <c:pt idx="19">
                  <c:v>8362.492133417167</c:v>
                </c:pt>
                <c:pt idx="20">
                  <c:v>9057.956004805499</c:v>
                </c:pt>
                <c:pt idx="21">
                  <c:v>9450.304650054744</c:v>
                </c:pt>
                <c:pt idx="22">
                  <c:v>9653.94595283553</c:v>
                </c:pt>
                <c:pt idx="23">
                  <c:v>10298.36055454598</c:v>
                </c:pt>
                <c:pt idx="24">
                  <c:v>10937.93344286091</c:v>
                </c:pt>
                <c:pt idx="25">
                  <c:v>10709.85567823086</c:v>
                </c:pt>
                <c:pt idx="26">
                  <c:v>10899.72651595287</c:v>
                </c:pt>
                <c:pt idx="27">
                  <c:v>11743.20606666113</c:v>
                </c:pt>
                <c:pt idx="28">
                  <c:v>12717.88673479559</c:v>
                </c:pt>
                <c:pt idx="29">
                  <c:v>13475.4367506133</c:v>
                </c:pt>
                <c:pt idx="30">
                  <c:v>14220.07810705261</c:v>
                </c:pt>
                <c:pt idx="31">
                  <c:v>14638.26803678899</c:v>
                </c:pt>
                <c:pt idx="32">
                  <c:v>15167.15243503552</c:v>
                </c:pt>
                <c:pt idx="33">
                  <c:v>16383.75716092553</c:v>
                </c:pt>
                <c:pt idx="34">
                  <c:v>17572.98615822063</c:v>
                </c:pt>
                <c:pt idx="35">
                  <c:v>18310.08108380903</c:v>
                </c:pt>
                <c:pt idx="36">
                  <c:v>19159.70963371651</c:v>
                </c:pt>
                <c:pt idx="37">
                  <c:v>20231.11550867959</c:v>
                </c:pt>
                <c:pt idx="38">
                  <c:v>19286.9628381173</c:v>
                </c:pt>
                <c:pt idx="39">
                  <c:v>19983.13274889785</c:v>
                </c:pt>
                <c:pt idx="40">
                  <c:v>21263.31112658829</c:v>
                </c:pt>
                <c:pt idx="41">
                  <c:v>20482.7580417702</c:v>
                </c:pt>
                <c:pt idx="42">
                  <c:v>20786.41785850262</c:v>
                </c:pt>
                <c:pt idx="43">
                  <c:v>21196.78769740948</c:v>
                </c:pt>
                <c:pt idx="44">
                  <c:v>22584.69220115468</c:v>
                </c:pt>
                <c:pt idx="45">
                  <c:v>23683.23222761162</c:v>
                </c:pt>
                <c:pt idx="46">
                  <c:v>25169.52791520634</c:v>
                </c:pt>
                <c:pt idx="47">
                  <c:v>26783.06566678833</c:v>
                </c:pt>
                <c:pt idx="48">
                  <c:v>26638.21514984961</c:v>
                </c:pt>
                <c:pt idx="49">
                  <c:v>25825.73720685478</c:v>
                </c:pt>
                <c:pt idx="50">
                  <c:v>29037.56145296502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18-D84F-B00D-656EB529D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948184"/>
        <c:axId val="2132564872"/>
      </c:lineChart>
      <c:catAx>
        <c:axId val="213194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564872"/>
        <c:crosses val="autoZero"/>
        <c:auto val="1"/>
        <c:lblAlgn val="ctr"/>
        <c:lblOffset val="100"/>
        <c:tickLblSkip val="5"/>
        <c:noMultiLvlLbl val="0"/>
      </c:catAx>
      <c:valAx>
        <c:axId val="213256487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crossAx val="21319481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sector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0.0</c:v>
                </c:pt>
                <c:pt idx="1">
                  <c:v>12.5</c:v>
                </c:pt>
                <c:pt idx="2">
                  <c:v>25.8</c:v>
                </c:pt>
                <c:pt idx="3">
                  <c:v>45.4</c:v>
                </c:pt>
                <c:pt idx="4">
                  <c:v>45.9</c:v>
                </c:pt>
                <c:pt idx="5">
                  <c:v>62.3</c:v>
                </c:pt>
                <c:pt idx="6">
                  <c:v>77.6</c:v>
                </c:pt>
                <c:pt idx="7">
                  <c:v>86.6</c:v>
                </c:pt>
                <c:pt idx="8">
                  <c:v>112.8</c:v>
                </c:pt>
                <c:pt idx="9">
                  <c:v>131.4</c:v>
                </c:pt>
                <c:pt idx="10">
                  <c:v>145.3</c:v>
                </c:pt>
                <c:pt idx="11">
                  <c:v>161.8</c:v>
                </c:pt>
                <c:pt idx="12">
                  <c:v>176.0</c:v>
                </c:pt>
                <c:pt idx="13">
                  <c:v>211.3</c:v>
                </c:pt>
                <c:pt idx="14">
                  <c:v>239.6</c:v>
                </c:pt>
                <c:pt idx="15">
                  <c:v>260.0</c:v>
                </c:pt>
                <c:pt idx="16">
                  <c:v>287.6</c:v>
                </c:pt>
                <c:pt idx="17">
                  <c:v>326.1</c:v>
                </c:pt>
                <c:pt idx="18">
                  <c:v>375.0</c:v>
                </c:pt>
                <c:pt idx="19">
                  <c:v>425.6</c:v>
                </c:pt>
                <c:pt idx="20">
                  <c:v>490.0</c:v>
                </c:pt>
                <c:pt idx="21">
                  <c:v>544.0</c:v>
                </c:pt>
                <c:pt idx="22">
                  <c:v>670.774</c:v>
                </c:pt>
                <c:pt idx="23">
                  <c:v>714.9159999999994</c:v>
                </c:pt>
                <c:pt idx="24">
                  <c:v>775.7579999999994</c:v>
                </c:pt>
                <c:pt idx="25">
                  <c:v>836.008</c:v>
                </c:pt>
                <c:pt idx="26">
                  <c:v>900.4829999999994</c:v>
                </c:pt>
                <c:pt idx="27">
                  <c:v>1117.184</c:v>
                </c:pt>
                <c:pt idx="28">
                  <c:v>1164.845</c:v>
                </c:pt>
                <c:pt idx="29">
                  <c:v>1092.567</c:v>
                </c:pt>
                <c:pt idx="30">
                  <c:v>1158.7635</c:v>
                </c:pt>
                <c:pt idx="31">
                  <c:v>1189.6467</c:v>
                </c:pt>
                <c:pt idx="32">
                  <c:v>1187.862</c:v>
                </c:pt>
                <c:pt idx="33">
                  <c:v>1194.947</c:v>
                </c:pt>
                <c:pt idx="34">
                  <c:v>1233.295</c:v>
                </c:pt>
                <c:pt idx="35">
                  <c:v>1243.915</c:v>
                </c:pt>
                <c:pt idx="36">
                  <c:v>1237.265</c:v>
                </c:pt>
                <c:pt idx="37">
                  <c:v>1229.487</c:v>
                </c:pt>
                <c:pt idx="38">
                  <c:v>1217.6</c:v>
                </c:pt>
                <c:pt idx="39">
                  <c:v>1225.652</c:v>
                </c:pt>
                <c:pt idx="40">
                  <c:v>1263.996</c:v>
                </c:pt>
                <c:pt idx="41">
                  <c:v>1222.162</c:v>
                </c:pt>
                <c:pt idx="42">
                  <c:v>1216.712</c:v>
                </c:pt>
                <c:pt idx="43">
                  <c:v>1134.84</c:v>
                </c:pt>
                <c:pt idx="44">
                  <c:v>1079.84</c:v>
                </c:pt>
                <c:pt idx="45">
                  <c:v>1033.69</c:v>
                </c:pt>
                <c:pt idx="46">
                  <c:v>986.506</c:v>
                </c:pt>
                <c:pt idx="47">
                  <c:v>935.9649999999995</c:v>
                </c:pt>
                <c:pt idx="48">
                  <c:v>937.591</c:v>
                </c:pt>
                <c:pt idx="49">
                  <c:v>948.3609999999991</c:v>
                </c:pt>
                <c:pt idx="50">
                  <c:v>843.8529999999997</c:v>
                </c:pt>
                <c:pt idx="51">
                  <c:v>936.3229999999999</c:v>
                </c:pt>
                <c:pt idx="52">
                  <c:v>946.575</c:v>
                </c:pt>
                <c:pt idx="53">
                  <c:v>926.8479999999998</c:v>
                </c:pt>
                <c:pt idx="54">
                  <c:v>915.385</c:v>
                </c:pt>
                <c:pt idx="55">
                  <c:v>907.777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A9-BD42-8AAC-24FD493FA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sector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0.0</c:v>
                </c:pt>
                <c:pt idx="1">
                  <c:v>-22.04497484051245</c:v>
                </c:pt>
                <c:pt idx="2">
                  <c:v>-77.33441591837546</c:v>
                </c:pt>
                <c:pt idx="3">
                  <c:v>-60.54172898742218</c:v>
                </c:pt>
                <c:pt idx="4">
                  <c:v>-37.60388244384843</c:v>
                </c:pt>
                <c:pt idx="5">
                  <c:v>-25.84638634227013</c:v>
                </c:pt>
                <c:pt idx="6">
                  <c:v>-36.95678139413612</c:v>
                </c:pt>
                <c:pt idx="7">
                  <c:v>-39.28769118569751</c:v>
                </c:pt>
                <c:pt idx="8">
                  <c:v>-19.81071950582664</c:v>
                </c:pt>
                <c:pt idx="9">
                  <c:v>18.60747582832664</c:v>
                </c:pt>
                <c:pt idx="10">
                  <c:v>126.8982826244966</c:v>
                </c:pt>
                <c:pt idx="11">
                  <c:v>139.5075554219536</c:v>
                </c:pt>
                <c:pt idx="12">
                  <c:v>145.042422555096</c:v>
                </c:pt>
                <c:pt idx="13">
                  <c:v>128.354257442291</c:v>
                </c:pt>
                <c:pt idx="14">
                  <c:v>152.5965822444507</c:v>
                </c:pt>
                <c:pt idx="15">
                  <c:v>157.991848821127</c:v>
                </c:pt>
                <c:pt idx="16">
                  <c:v>136.0725952508701</c:v>
                </c:pt>
                <c:pt idx="17">
                  <c:v>58.84202824458297</c:v>
                </c:pt>
                <c:pt idx="18">
                  <c:v>49.59398292993478</c:v>
                </c:pt>
                <c:pt idx="19">
                  <c:v>69.53228494188147</c:v>
                </c:pt>
                <c:pt idx="20">
                  <c:v>81.5300679779151</c:v>
                </c:pt>
                <c:pt idx="21">
                  <c:v>20.99186339013702</c:v>
                </c:pt>
                <c:pt idx="22">
                  <c:v>-92.4664665592727</c:v>
                </c:pt>
                <c:pt idx="23">
                  <c:v>-121.6217206173734</c:v>
                </c:pt>
                <c:pt idx="24">
                  <c:v>-104.7358107653395</c:v>
                </c:pt>
                <c:pt idx="25">
                  <c:v>-86.3410687319785</c:v>
                </c:pt>
                <c:pt idx="26">
                  <c:v>-136.0950313431527</c:v>
                </c:pt>
                <c:pt idx="27">
                  <c:v>-343.865772379437</c:v>
                </c:pt>
                <c:pt idx="28">
                  <c:v>-375.4265103784732</c:v>
                </c:pt>
                <c:pt idx="29">
                  <c:v>-243.1188650001523</c:v>
                </c:pt>
                <c:pt idx="30">
                  <c:v>-262.7766183096782</c:v>
                </c:pt>
                <c:pt idx="31">
                  <c:v>-285.8598183096784</c:v>
                </c:pt>
                <c:pt idx="32">
                  <c:v>-293.4751183096779</c:v>
                </c:pt>
                <c:pt idx="33">
                  <c:v>-293.2601183096778</c:v>
                </c:pt>
                <c:pt idx="34">
                  <c:v>-297.2081183096779</c:v>
                </c:pt>
                <c:pt idx="35">
                  <c:v>-262.7281183096779</c:v>
                </c:pt>
                <c:pt idx="36">
                  <c:v>-229.2781183096785</c:v>
                </c:pt>
                <c:pt idx="37">
                  <c:v>-188.8001183096785</c:v>
                </c:pt>
                <c:pt idx="38">
                  <c:v>-114.1131183096784</c:v>
                </c:pt>
                <c:pt idx="39">
                  <c:v>-69.26511830967844</c:v>
                </c:pt>
                <c:pt idx="40">
                  <c:v>-60.60911830967846</c:v>
                </c:pt>
                <c:pt idx="41">
                  <c:v>-98.3751183096781</c:v>
                </c:pt>
                <c:pt idx="42">
                  <c:v>-293.1251183096782</c:v>
                </c:pt>
                <c:pt idx="43">
                  <c:v>-470.2531183096778</c:v>
                </c:pt>
                <c:pt idx="44">
                  <c:v>-458.5531183096782</c:v>
                </c:pt>
                <c:pt idx="45">
                  <c:v>-363.7031183096779</c:v>
                </c:pt>
                <c:pt idx="46">
                  <c:v>-327.5191183096782</c:v>
                </c:pt>
                <c:pt idx="47">
                  <c:v>-307.3781183096776</c:v>
                </c:pt>
                <c:pt idx="48">
                  <c:v>-251.4041183096783</c:v>
                </c:pt>
                <c:pt idx="49">
                  <c:v>-183.861</c:v>
                </c:pt>
                <c:pt idx="50">
                  <c:v>-43.753</c:v>
                </c:pt>
                <c:pt idx="51">
                  <c:v>4.777000000000001</c:v>
                </c:pt>
                <c:pt idx="52">
                  <c:v>6.924999999999999</c:v>
                </c:pt>
                <c:pt idx="53">
                  <c:v>27.75200000000001</c:v>
                </c:pt>
                <c:pt idx="54">
                  <c:v>9.515</c:v>
                </c:pt>
                <c:pt idx="55">
                  <c:v>30.62299999999999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A9-BD42-8AAC-24FD493FA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144344"/>
        <c:axId val="2082385000"/>
      </c:lineChart>
      <c:catAx>
        <c:axId val="208214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82385000"/>
        <c:crosses val="autoZero"/>
        <c:auto val="1"/>
        <c:lblAlgn val="ctr"/>
        <c:lblOffset val="100"/>
        <c:tickLblSkip val="5"/>
        <c:noMultiLvlLbl val="0"/>
      </c:catAx>
      <c:valAx>
        <c:axId val="2082385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1443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</a:t>
            </a:r>
            <a:r>
              <a:rPr lang="en-US" baseline="0" dirty="0"/>
              <a:t> of </a:t>
            </a:r>
            <a:r>
              <a:rPr lang="en-US" baseline="0"/>
              <a:t>GDP/capita </a:t>
            </a:r>
            <a:r>
              <a:rPr lang="en-US" baseline="0" dirty="0"/>
              <a:t>in US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1964.0</c:v>
                </c:pt>
                <c:pt idx="1">
                  <c:v>1965.0</c:v>
                </c:pt>
                <c:pt idx="2">
                  <c:v>1966.0</c:v>
                </c:pt>
                <c:pt idx="3">
                  <c:v>1967.0</c:v>
                </c:pt>
                <c:pt idx="4">
                  <c:v>1968.0</c:v>
                </c:pt>
                <c:pt idx="5">
                  <c:v>1969.0</c:v>
                </c:pt>
                <c:pt idx="6">
                  <c:v>1970.0</c:v>
                </c:pt>
                <c:pt idx="7">
                  <c:v>1971.0</c:v>
                </c:pt>
                <c:pt idx="8">
                  <c:v>1972.0</c:v>
                </c:pt>
                <c:pt idx="9">
                  <c:v>1973.0</c:v>
                </c:pt>
                <c:pt idx="10">
                  <c:v>1974.0</c:v>
                </c:pt>
                <c:pt idx="11">
                  <c:v>1975.0</c:v>
                </c:pt>
                <c:pt idx="12">
                  <c:v>1976.0</c:v>
                </c:pt>
                <c:pt idx="13">
                  <c:v>1977.0</c:v>
                </c:pt>
                <c:pt idx="14">
                  <c:v>1978.0</c:v>
                </c:pt>
                <c:pt idx="15">
                  <c:v>1979.0</c:v>
                </c:pt>
                <c:pt idx="16">
                  <c:v>1980.0</c:v>
                </c:pt>
                <c:pt idx="17">
                  <c:v>1981.0</c:v>
                </c:pt>
                <c:pt idx="18">
                  <c:v>1982.0</c:v>
                </c:pt>
                <c:pt idx="19">
                  <c:v>1983.0</c:v>
                </c:pt>
                <c:pt idx="20">
                  <c:v>1984.0</c:v>
                </c:pt>
                <c:pt idx="21">
                  <c:v>1985.0</c:v>
                </c:pt>
                <c:pt idx="22">
                  <c:v>1986.0</c:v>
                </c:pt>
                <c:pt idx="23">
                  <c:v>1987.0</c:v>
                </c:pt>
                <c:pt idx="24">
                  <c:v>1988.0</c:v>
                </c:pt>
                <c:pt idx="25">
                  <c:v>1989.0</c:v>
                </c:pt>
                <c:pt idx="26">
                  <c:v>1990.0</c:v>
                </c:pt>
                <c:pt idx="27">
                  <c:v>1991.0</c:v>
                </c:pt>
                <c:pt idx="28">
                  <c:v>1992.0</c:v>
                </c:pt>
                <c:pt idx="29">
                  <c:v>1993.0</c:v>
                </c:pt>
                <c:pt idx="30">
                  <c:v>1994.0</c:v>
                </c:pt>
                <c:pt idx="31">
                  <c:v>1995.0</c:v>
                </c:pt>
                <c:pt idx="32">
                  <c:v>1996.0</c:v>
                </c:pt>
                <c:pt idx="33">
                  <c:v>1997.0</c:v>
                </c:pt>
                <c:pt idx="34">
                  <c:v>1998.0</c:v>
                </c:pt>
                <c:pt idx="35">
                  <c:v>1999.0</c:v>
                </c:pt>
                <c:pt idx="36">
                  <c:v>2000.0</c:v>
                </c:pt>
                <c:pt idx="37">
                  <c:v>2001.0</c:v>
                </c:pt>
                <c:pt idx="38">
                  <c:v>2002.0</c:v>
                </c:pt>
                <c:pt idx="39">
                  <c:v>2003.0</c:v>
                </c:pt>
                <c:pt idx="40">
                  <c:v>2004.0</c:v>
                </c:pt>
                <c:pt idx="41">
                  <c:v>2005.0</c:v>
                </c:pt>
                <c:pt idx="42">
                  <c:v>2006.0</c:v>
                </c:pt>
                <c:pt idx="43">
                  <c:v>2007.0</c:v>
                </c:pt>
                <c:pt idx="44">
                  <c:v>2008.0</c:v>
                </c:pt>
                <c:pt idx="45">
                  <c:v>2009.0</c:v>
                </c:pt>
                <c:pt idx="46">
                  <c:v>2010.0</c:v>
                </c:pt>
              </c:numCache>
            </c:numRef>
          </c:cat>
          <c:val>
            <c:numRef>
              <c:f>Sheet1!$B$2:$B$48</c:f>
              <c:numCache>
                <c:formatCode>0.00000000</c:formatCode>
                <c:ptCount val="47"/>
                <c:pt idx="0">
                  <c:v>101.2840447</c:v>
                </c:pt>
                <c:pt idx="1">
                  <c:v>98.63145727</c:v>
                </c:pt>
                <c:pt idx="2">
                  <c:v>94.48591829999998</c:v>
                </c:pt>
                <c:pt idx="3">
                  <c:v>95.06949455999998</c:v>
                </c:pt>
                <c:pt idx="4">
                  <c:v>94.14907615999999</c:v>
                </c:pt>
                <c:pt idx="5">
                  <c:v>95.84587866999996</c:v>
                </c:pt>
                <c:pt idx="6">
                  <c:v>98.82415575</c:v>
                </c:pt>
                <c:pt idx="7">
                  <c:v>96.70964342</c:v>
                </c:pt>
                <c:pt idx="8">
                  <c:v>95.04234694999998</c:v>
                </c:pt>
                <c:pt idx="9">
                  <c:v>93.93971795</c:v>
                </c:pt>
                <c:pt idx="10">
                  <c:v>97.16771169</c:v>
                </c:pt>
                <c:pt idx="11">
                  <c:v>101.6454327</c:v>
                </c:pt>
                <c:pt idx="12">
                  <c:v>98.44198192</c:v>
                </c:pt>
                <c:pt idx="13">
                  <c:v>92.00208934999999</c:v>
                </c:pt>
                <c:pt idx="14">
                  <c:v>87.92200122999999</c:v>
                </c:pt>
                <c:pt idx="15">
                  <c:v>88.71735184</c:v>
                </c:pt>
                <c:pt idx="16">
                  <c:v>91.15100784999933</c:v>
                </c:pt>
                <c:pt idx="17">
                  <c:v>88.74939865</c:v>
                </c:pt>
                <c:pt idx="18">
                  <c:v>91.16595975</c:v>
                </c:pt>
                <c:pt idx="19">
                  <c:v>88.55536017999879</c:v>
                </c:pt>
                <c:pt idx="20">
                  <c:v>87.07842799999993</c:v>
                </c:pt>
                <c:pt idx="21">
                  <c:v>85.99648075</c:v>
                </c:pt>
                <c:pt idx="22">
                  <c:v>88.1779773299985</c:v>
                </c:pt>
                <c:pt idx="23">
                  <c:v>89.40270875999997</c:v>
                </c:pt>
                <c:pt idx="24">
                  <c:v>88.81553079999996</c:v>
                </c:pt>
                <c:pt idx="25">
                  <c:v>88.08272245999999</c:v>
                </c:pt>
                <c:pt idx="26">
                  <c:v>86.85904164999998</c:v>
                </c:pt>
                <c:pt idx="27">
                  <c:v>86.56899699999998</c:v>
                </c:pt>
                <c:pt idx="28">
                  <c:v>82.67139312999923</c:v>
                </c:pt>
                <c:pt idx="29">
                  <c:v>77.75760823</c:v>
                </c:pt>
                <c:pt idx="30">
                  <c:v>77.96569363</c:v>
                </c:pt>
                <c:pt idx="31">
                  <c:v>80.06809524</c:v>
                </c:pt>
                <c:pt idx="32">
                  <c:v>78.34496072</c:v>
                </c:pt>
                <c:pt idx="33">
                  <c:v>77.33925591</c:v>
                </c:pt>
                <c:pt idx="34">
                  <c:v>77.28797312</c:v>
                </c:pt>
                <c:pt idx="35">
                  <c:v>77.02736043999998</c:v>
                </c:pt>
                <c:pt idx="36">
                  <c:v>77.56404923</c:v>
                </c:pt>
                <c:pt idx="37">
                  <c:v>77.99607283999997</c:v>
                </c:pt>
                <c:pt idx="38">
                  <c:v>78.43984375</c:v>
                </c:pt>
                <c:pt idx="39">
                  <c:v>78.8618895</c:v>
                </c:pt>
                <c:pt idx="40">
                  <c:v>79.48800041</c:v>
                </c:pt>
                <c:pt idx="41">
                  <c:v>79.93551976</c:v>
                </c:pt>
                <c:pt idx="42">
                  <c:v>81.86842996</c:v>
                </c:pt>
                <c:pt idx="43">
                  <c:v>84.46226498</c:v>
                </c:pt>
                <c:pt idx="44">
                  <c:v>86.07262326</c:v>
                </c:pt>
                <c:pt idx="45">
                  <c:v>85.15616745</c:v>
                </c:pt>
                <c:pt idx="46">
                  <c:v>87.80752228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0C-1E47-8A70-EF9EBC647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16504"/>
        <c:axId val="2132629176"/>
      </c:lineChart>
      <c:catAx>
        <c:axId val="213261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629176"/>
        <c:crosses val="autoZero"/>
        <c:auto val="1"/>
        <c:lblAlgn val="ctr"/>
        <c:lblOffset val="100"/>
        <c:tickLblSkip val="5"/>
        <c:noMultiLvlLbl val="0"/>
      </c:catAx>
      <c:valAx>
        <c:axId val="2132629176"/>
        <c:scaling>
          <c:orientation val="minMax"/>
          <c:min val="75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132616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GDP/capita 2008 $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GDP/capita 2008 $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265-A941-BB46-F38B04FDA6DA}"/>
              </c:ext>
            </c:extLst>
          </c:dPt>
          <c:cat>
            <c:strRef>
              <c:f>Sheet1!$A$2:$A$4</c:f>
              <c:strCache>
                <c:ptCount val="3"/>
                <c:pt idx="0">
                  <c:v>Swedes in Sweden</c:v>
                </c:pt>
                <c:pt idx="1">
                  <c:v>Average US</c:v>
                </c:pt>
                <c:pt idx="2">
                  <c:v>Swedish-Americans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36900.0</c:v>
                </c:pt>
                <c:pt idx="1">
                  <c:v>46500.0</c:v>
                </c:pt>
                <c:pt idx="2">
                  <c:v>56900.0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65-A941-BB46-F38B04FDA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283464"/>
        <c:axId val="2082271576"/>
      </c:barChart>
      <c:catAx>
        <c:axId val="2082283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82271576"/>
        <c:crosses val="autoZero"/>
        <c:auto val="1"/>
        <c:lblAlgn val="ctr"/>
        <c:lblOffset val="100"/>
        <c:noMultiLvlLbl val="0"/>
      </c:catAx>
      <c:valAx>
        <c:axId val="2082271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2283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GDP/capita $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VLF/mann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94C-334B-ABD3-A3634342ABC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94C-334B-ABD3-A3634342ABC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94C-334B-ABD3-A3634342ABC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94C-334B-ABD3-A3634342ABC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94C-334B-ABD3-A3634342ABC9}"/>
              </c:ext>
            </c:extLst>
          </c:dPt>
          <c:cat>
            <c:strRef>
              <c:f>Sheet1!$A$2:$A$12</c:f>
              <c:strCache>
                <c:ptCount val="11"/>
                <c:pt idx="0">
                  <c:v>Alberta</c:v>
                </c:pt>
                <c:pt idx="1">
                  <c:v>Saskatchewan</c:v>
                </c:pt>
                <c:pt idx="2">
                  <c:v>Norway</c:v>
                </c:pt>
                <c:pt idx="3">
                  <c:v>N-Dakota</c:v>
                </c:pt>
                <c:pt idx="4">
                  <c:v>Minnesota</c:v>
                </c:pt>
                <c:pt idx="5">
                  <c:v>S-Dakota</c:v>
                </c:pt>
                <c:pt idx="6">
                  <c:v>Manitoba</c:v>
                </c:pt>
                <c:pt idx="7">
                  <c:v>Sweden</c:v>
                </c:pt>
                <c:pt idx="8">
                  <c:v>Iceland</c:v>
                </c:pt>
                <c:pt idx="9">
                  <c:v>Denmark</c:v>
                </c:pt>
                <c:pt idx="10">
                  <c:v>Finland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67756.0</c:v>
                </c:pt>
                <c:pt idx="1">
                  <c:v>58124.0</c:v>
                </c:pt>
                <c:pt idx="2">
                  <c:v>53300.0</c:v>
                </c:pt>
                <c:pt idx="3">
                  <c:v>52373.0</c:v>
                </c:pt>
                <c:pt idx="4">
                  <c:v>50582.0</c:v>
                </c:pt>
                <c:pt idx="5">
                  <c:v>46451.0</c:v>
                </c:pt>
                <c:pt idx="6">
                  <c:v>42810.0</c:v>
                </c:pt>
                <c:pt idx="7">
                  <c:v>39300.0</c:v>
                </c:pt>
                <c:pt idx="8">
                  <c:v>37300.0</c:v>
                </c:pt>
                <c:pt idx="9">
                  <c:v>36900.0</c:v>
                </c:pt>
                <c:pt idx="10">
                  <c:v>35200.0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4C-334B-ABD3-A3634342A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986104"/>
        <c:axId val="2081976280"/>
      </c:barChart>
      <c:catAx>
        <c:axId val="2081986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81976280"/>
        <c:crosses val="autoZero"/>
        <c:auto val="1"/>
        <c:lblAlgn val="ctr"/>
        <c:lblOffset val="100"/>
        <c:noMultiLvlLbl val="0"/>
      </c:catAx>
      <c:valAx>
        <c:axId val="2081976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1986104"/>
        <c:crosses val="autoZero"/>
        <c:crossBetween val="between"/>
        <c:majorUnit val="2000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Corporate Tax Rate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2003.0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50.0</c:v>
                </c:pt>
                <c:pt idx="1">
                  <c:v>33.0</c:v>
                </c:pt>
                <c:pt idx="2">
                  <c:v>30.0</c:v>
                </c:pt>
                <c:pt idx="3">
                  <c:v>18.0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9A-6548-AF5F-AA11F134D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727320"/>
        <c:axId val="208173029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Revenue as % of GDP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1990.0</c:v>
                </c:pt>
                <c:pt idx="1">
                  <c:v>1995.0</c:v>
                </c:pt>
                <c:pt idx="2">
                  <c:v>2000.0</c:v>
                </c:pt>
                <c:pt idx="3">
                  <c:v>2003.0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0.861</c:v>
                </c:pt>
                <c:pt idx="1">
                  <c:v>0.934</c:v>
                </c:pt>
                <c:pt idx="2">
                  <c:v>1.222</c:v>
                </c:pt>
                <c:pt idx="3">
                  <c:v>1.24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9A-6548-AF5F-AA11F134D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741784"/>
        <c:axId val="2081736024"/>
      </c:lineChart>
      <c:catAx>
        <c:axId val="208172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1730296"/>
        <c:crosses val="autoZero"/>
        <c:auto val="1"/>
        <c:lblAlgn val="ctr"/>
        <c:lblOffset val="100"/>
        <c:noMultiLvlLbl val="0"/>
      </c:catAx>
      <c:valAx>
        <c:axId val="2081730296"/>
        <c:scaling>
          <c:orientation val="minMax"/>
          <c:min val="15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Corporate</a:t>
                </a:r>
                <a:r>
                  <a:rPr lang="en-US" baseline="0" dirty="0"/>
                  <a:t> Tax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"/>
              <c:y val="0.353849556436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1727320"/>
        <c:crosses val="autoZero"/>
        <c:crossBetween val="between"/>
      </c:valAx>
      <c:valAx>
        <c:axId val="2081736024"/>
        <c:scaling>
          <c:orientation val="minMax"/>
          <c:max val="1.3"/>
          <c:min val="0.7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Tax Revenue as % of GDP</a:t>
                </a:r>
              </a:p>
            </c:rich>
          </c:tx>
          <c:layout>
            <c:manualLayout>
              <c:xMode val="edge"/>
              <c:yMode val="edge"/>
              <c:x val="0.823884271410518"/>
              <c:y val="0.34823749111515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081741784"/>
        <c:crosses val="max"/>
        <c:crossBetween val="between"/>
      </c:valAx>
      <c:catAx>
        <c:axId val="2081741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17360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4745-503B-FF42-9292-C6E1025E2B6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F305-834A-B94A-9BF2-4AF73F3B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4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Source</a:t>
            </a:r>
            <a:r>
              <a:rPr lang="en-US" dirty="0"/>
              <a:t>: </a:t>
            </a:r>
            <a:r>
              <a:rPr lang="en-US"/>
              <a:t>Bolt, J. and J. L. van Zanden (2013). The First Update of the Maddison Project; Re-Estimating Growth Before 1820. Maddison Project Working Paper 4. Website: http://www.ggdc.net/maddison/maddison-project/data.htm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OECD</a:t>
            </a:r>
            <a:r>
              <a:rPr lang="en-US" baseline="0" dirty="0"/>
              <a:t> Revenue Statistics.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Source: Bolt, J. and J. L. van Zanden (2013). The First Update of the Maddison Project; Re-Estimating Growth Before 1820. Maddison Project Working Paper 4. Website: http://www.ggdc.net/maddison/maddison-project/data.htm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F5F8-2FC5-564D-B410-11CECDB8EDAF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Sanandaji</a:t>
            </a:r>
            <a:r>
              <a:rPr lang="en-US" dirty="0"/>
              <a:t>, </a:t>
            </a:r>
            <a:r>
              <a:rPr lang="is-I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Scandinavian Unexceptionalism</a:t>
            </a: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(London: Institute of Economic Affairs,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F305-834A-B94A-9BF2-4AF73F3BD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Johan Norberg, </a:t>
            </a:r>
            <a:r>
              <a:rPr lang="is-I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svenska liberalismens historia</a:t>
            </a: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(Stockholm: Timbro, 1998).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F305-834A-B94A-9BF2-4AF73F3BD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Øystein Sørensen, Liberalismens historie i Norge: Noen hovedlinjer, </a:t>
            </a:r>
            <a:r>
              <a:rPr lang="is-I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Ideer om frihet</a:t>
            </a: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7 (1–2: 1991).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F305-834A-B94A-9BF2-4AF73F3BD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Carl</a:t>
            </a:r>
            <a:r>
              <a:rPr lang="en-US" baseline="0" dirty="0"/>
              <a:t> Magnus</a:t>
            </a:r>
            <a:r>
              <a:rPr lang="en-US" dirty="0"/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Bjuggren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Dan Johansson (2009),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offentlig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sysselsättning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Sverige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1950-2005,</a:t>
            </a:r>
          </a:p>
          <a:p>
            <a:r>
              <a:rPr lang="da-DK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Ekonomisk</a:t>
            </a:r>
            <a:r>
              <a:rPr lang="da-DK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Debatt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Vol. 37 (1: 2009), 41–53,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F925D-3BC1-354B-B95B-4C8574034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Purchasing Power Parity Converted</a:t>
            </a:r>
            <a:r>
              <a:rPr lang="en-US" baseline="0" dirty="0"/>
              <a:t> GDP Per Capita Relative to the United States, G-K method, at current prices for Sweden. </a:t>
            </a:r>
            <a:r>
              <a:rPr lang="en-US" dirty="0" err="1"/>
              <a:t>Heimild</a:t>
            </a:r>
            <a:r>
              <a:rPr lang="en-US" dirty="0"/>
              <a:t>: Federal Reserve Bank of St.</a:t>
            </a:r>
            <a:r>
              <a:rPr lang="en-US" baseline="0" dirty="0"/>
              <a:t> Louis, Economic Research, </a:t>
            </a:r>
            <a:r>
              <a:rPr lang="en-US" baseline="0" dirty="0" err="1"/>
              <a:t>heimasíða</a:t>
            </a:r>
            <a:r>
              <a:rPr lang="en-US" baseline="0" dirty="0"/>
              <a:t>. </a:t>
            </a:r>
            <a:r>
              <a:rPr lang="en-US" baseline="0" dirty="0" err="1"/>
              <a:t>Frumheimild</a:t>
            </a:r>
            <a:r>
              <a:rPr lang="en-US" baseline="0" dirty="0"/>
              <a:t>: University of Pennsylvania.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Data on the US and Sweden, OECD 2009.</a:t>
            </a:r>
            <a:r>
              <a:rPr lang="en-US" baseline="0"/>
              <a:t> </a:t>
            </a:r>
            <a:r>
              <a:rPr lang="en-US"/>
              <a:t>GDP per capita: US$, using current PPPs, in </a:t>
            </a:r>
            <a:r>
              <a:rPr lang="en-US" i="1"/>
              <a:t>OECD in Figures</a:t>
            </a:r>
            <a:r>
              <a:rPr lang="en-US" i="0"/>
              <a:t>.</a:t>
            </a:r>
            <a:r>
              <a:rPr lang="en-US" i="0" baseline="0"/>
              <a:t> Paris:</a:t>
            </a:r>
            <a:r>
              <a:rPr lang="en-US"/>
              <a:t> OECD Publishing. Data on Swedish-Americans, Sanandaj, Nima 2012.</a:t>
            </a:r>
            <a:r>
              <a:rPr lang="en-US" baseline="0"/>
              <a:t> </a:t>
            </a:r>
            <a:r>
              <a:rPr lang="en-US" i="1" baseline="0"/>
              <a:t>The surprising ingredients of Swedish success — free markets and social cohesion</a:t>
            </a:r>
            <a:r>
              <a:rPr lang="en-US" baseline="0"/>
              <a:t>. London: Institute of Economic Affairs, 21.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Heimildir: Tölur</a:t>
            </a:r>
            <a:r>
              <a:rPr lang="en-US" baseline="0" dirty="0"/>
              <a:t> </a:t>
            </a:r>
            <a:r>
              <a:rPr lang="en-US" baseline="0" dirty="0" err="1"/>
              <a:t>frá</a:t>
            </a:r>
            <a:r>
              <a:rPr lang="en-US" baseline="0" dirty="0"/>
              <a:t> </a:t>
            </a:r>
            <a:r>
              <a:rPr lang="en-US" baseline="0" dirty="0" err="1"/>
              <a:t>Kanada (Table A.34 gross domestic product per capita, provinces and territories, in current dollars)</a:t>
            </a:r>
            <a:r>
              <a:rPr lang="en-US" baseline="0" dirty="0"/>
              <a:t> </a:t>
            </a:r>
            <a:r>
              <a:rPr lang="en-US" baseline="0" dirty="0" err="1"/>
              <a:t>eru</a:t>
            </a:r>
            <a:r>
              <a:rPr lang="en-US" baseline="0" dirty="0"/>
              <a:t> </a:t>
            </a:r>
            <a:r>
              <a:rPr lang="en-US" baseline="0" dirty="0" err="1"/>
              <a:t>frá</a:t>
            </a:r>
            <a:r>
              <a:rPr lang="en-US" baseline="0" dirty="0"/>
              <a:t> Canada Statistics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fyrir</a:t>
            </a:r>
            <a:r>
              <a:rPr lang="en-US" baseline="0" dirty="0"/>
              <a:t> </a:t>
            </a:r>
            <a:r>
              <a:rPr lang="en-US" baseline="0" dirty="0" err="1"/>
              <a:t>árin</a:t>
            </a:r>
            <a:r>
              <a:rPr lang="en-US" baseline="0" dirty="0"/>
              <a:t> 2009–2010. </a:t>
            </a:r>
            <a:r>
              <a:rPr lang="en-US" baseline="0" dirty="0" err="1"/>
              <a:t>Þær</a:t>
            </a:r>
            <a:r>
              <a:rPr lang="en-US" baseline="0" dirty="0"/>
              <a:t> </a:t>
            </a:r>
            <a:r>
              <a:rPr lang="en-US" baseline="0" dirty="0" err="1"/>
              <a:t>eru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</a:t>
            </a:r>
            <a:r>
              <a:rPr lang="en-US" baseline="0" dirty="0" err="1"/>
              <a:t>Kanadadal</a:t>
            </a:r>
            <a:r>
              <a:rPr lang="en-US" baseline="0" dirty="0"/>
              <a:t>, en </a:t>
            </a:r>
            <a:r>
              <a:rPr lang="en-US" baseline="0" dirty="0" err="1"/>
              <a:t>hann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þá</a:t>
            </a:r>
            <a:r>
              <a:rPr lang="en-US" baseline="0" dirty="0"/>
              <a:t> </a:t>
            </a:r>
            <a:r>
              <a:rPr lang="en-US" baseline="0" dirty="0" err="1"/>
              <a:t>nánast</a:t>
            </a:r>
            <a:r>
              <a:rPr lang="en-US" baseline="0" dirty="0"/>
              <a:t> </a:t>
            </a:r>
            <a:r>
              <a:rPr lang="en-US" baseline="0" dirty="0" err="1"/>
              <a:t>jafngildur</a:t>
            </a:r>
            <a:r>
              <a:rPr lang="en-US" baseline="0" dirty="0"/>
              <a:t> </a:t>
            </a:r>
            <a:r>
              <a:rPr lang="en-US" baseline="0" dirty="0" err="1"/>
              <a:t>Bandaríkjadal</a:t>
            </a:r>
            <a:r>
              <a:rPr lang="en-US" baseline="0" dirty="0"/>
              <a:t>. Heimasíða www.statcan.gc.ca </a:t>
            </a:r>
            <a:r>
              <a:rPr lang="en-US" baseline="0" dirty="0" err="1"/>
              <a:t>Tölur</a:t>
            </a:r>
            <a:r>
              <a:rPr lang="en-US" baseline="0" dirty="0"/>
              <a:t> um </a:t>
            </a:r>
            <a:r>
              <a:rPr lang="en-US" baseline="0" dirty="0" err="1"/>
              <a:t>Norðurlönd</a:t>
            </a:r>
            <a:r>
              <a:rPr lang="en-US" baseline="0" dirty="0"/>
              <a:t> </a:t>
            </a:r>
            <a:r>
              <a:rPr lang="en-US" baseline="0" dirty="0" err="1"/>
              <a:t>eru</a:t>
            </a:r>
            <a:r>
              <a:rPr lang="en-US" baseline="0" dirty="0"/>
              <a:t> </a:t>
            </a:r>
            <a:r>
              <a:rPr lang="en-US" baseline="0" dirty="0" err="1"/>
              <a:t>úr</a:t>
            </a:r>
            <a:r>
              <a:rPr lang="en-US" baseline="0" dirty="0"/>
              <a:t> CIA World </a:t>
            </a:r>
            <a:r>
              <a:rPr lang="en-US" baseline="0" dirty="0" err="1"/>
              <a:t>Factbook</a:t>
            </a:r>
            <a:r>
              <a:rPr lang="en-US" baseline="0" dirty="0"/>
              <a:t> (GDP per Capita, PPP, USD) </a:t>
            </a:r>
            <a:r>
              <a:rPr lang="en-US" baseline="0" dirty="0" err="1"/>
              <a:t>fyrir</a:t>
            </a:r>
            <a:r>
              <a:rPr lang="en-US" baseline="0" dirty="0"/>
              <a:t> 2010. </a:t>
            </a:r>
            <a:r>
              <a:rPr lang="en-US" baseline="0" dirty="0" err="1"/>
              <a:t>Tölur</a:t>
            </a:r>
            <a:r>
              <a:rPr lang="en-US" baseline="0" dirty="0"/>
              <a:t> um </a:t>
            </a:r>
            <a:r>
              <a:rPr lang="en-US" baseline="0" dirty="0" err="1"/>
              <a:t>ríki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BNA </a:t>
            </a:r>
            <a:r>
              <a:rPr lang="en-US" baseline="0" dirty="0" err="1"/>
              <a:t>eru</a:t>
            </a:r>
            <a:r>
              <a:rPr lang="en-US" baseline="0" dirty="0"/>
              <a:t> úr Avery, J.E., Siebeneck, T.P., og Tate, R.P. 2011. Gross Domestic Product by State. Advance Statistics for 2010 and Revised Statistics for 2007–2009. (Breytt hér úr 2005 verðlagi í 2010 verðlag með því að margfalda með 1,10993.) Bureau of Economic Analysis. Heimasíða www.bea.gov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8516-4895-5940-AF45-F193C131E42B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4E8D-2014-F14F-9529-61415440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6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0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8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0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724025"/>
            <a:ext cx="2497221" cy="42783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21789" y="1724025"/>
            <a:ext cx="2633579" cy="43719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19800" y="1724025"/>
            <a:ext cx="2667000" cy="427831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7200" y="495300"/>
            <a:ext cx="8229600" cy="1041400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C62C-3B99-214B-B789-F3E68CA3CE27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CABA-EE2B-A147-8729-0DFB9D316413}" type="datetimeFigureOut">
              <a:rPr lang="en-US" smtClean="0"/>
              <a:t>13/10/18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71DA-405F-7142-9F7F-C233181F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889"/>
            <a:ext cx="7772400" cy="2060222"/>
          </a:xfrm>
        </p:spPr>
        <p:txBody>
          <a:bodyPr>
            <a:normAutofit/>
          </a:bodyPr>
          <a:lstStyle/>
          <a:p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>The Nordic Countries:</a:t>
            </a:r>
            <a:br>
              <a:rPr lang="is-IS" altLang="ja-JP" sz="40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3100" dirty="0">
                <a:ea typeface="ヒラギノ角ゴ Pro W3" charset="-128"/>
                <a:cs typeface="ヒラギノ角ゴ Pro W3" charset="-128"/>
              </a:rPr>
              <a:t>Prosperity Despite Redistribution</a:t>
            </a:r>
            <a:r>
              <a:rPr lang="is-IS" altLang="ja-JP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99000"/>
            <a:ext cx="6400800" cy="1382889"/>
          </a:xfrm>
        </p:spPr>
        <p:txBody>
          <a:bodyPr>
            <a:normAutofit/>
          </a:bodyPr>
          <a:lstStyle/>
          <a:p>
            <a:r>
              <a:rPr lang="is-IS" sz="2400" dirty="0"/>
              <a:t>Professor Hannes H. Gissurarson</a:t>
            </a:r>
          </a:p>
          <a:p>
            <a:r>
              <a:rPr lang="is-IS" sz="2400" dirty="0"/>
              <a:t>Students for Liberty, Brazil</a:t>
            </a:r>
          </a:p>
          <a:p>
            <a:r>
              <a:rPr lang="is-IS" sz="2400" dirty="0"/>
              <a:t>São Paulo, 13 October 2018</a:t>
            </a:r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" y="805091"/>
            <a:ext cx="6962687" cy="21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3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Swedish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3366FF"/>
                </a:solidFill>
              </a:rPr>
              <a:t>Liberal model</a:t>
            </a:r>
            <a:r>
              <a:rPr lang="en-US" dirty="0"/>
              <a:t>, 1850–1970: free trade, low taxes, sound money, abolition of monopolies and privileges; 1870–1936, highest growth rate in world</a:t>
            </a:r>
          </a:p>
          <a:p>
            <a:r>
              <a:rPr lang="en-US" dirty="0">
                <a:solidFill>
                  <a:srgbClr val="FF0000"/>
                </a:solidFill>
              </a:rPr>
              <a:t>Social democratic model</a:t>
            </a:r>
            <a:r>
              <a:rPr lang="en-US" dirty="0"/>
              <a:t>, 1970–1990: high taxes; relative decline; no job creation in private sector</a:t>
            </a:r>
          </a:p>
          <a:p>
            <a:r>
              <a:rPr lang="en-US" dirty="0">
                <a:solidFill>
                  <a:srgbClr val="008000"/>
                </a:solidFill>
              </a:rPr>
              <a:t>New mixed model</a:t>
            </a:r>
            <a:r>
              <a:rPr lang="en-US" dirty="0"/>
              <a:t>, from 1995: extension of individual choice, lower tax rates and simpler structure, intact safety net</a:t>
            </a:r>
          </a:p>
        </p:txBody>
      </p:sp>
    </p:spTree>
    <p:extLst>
      <p:ext uri="{BB962C8B-B14F-4D97-AF65-F5344CB8AC3E}">
        <p14:creationId xmlns:p14="http://schemas.microsoft.com/office/powerpoint/2010/main" val="204295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Shrugged: Sweden 1970–90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10055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 1870–1970 many entrepreneurs, large companies</a:t>
            </a:r>
          </a:p>
          <a:p>
            <a:r>
              <a:rPr lang="en-US" dirty="0"/>
              <a:t>1970–1990, capitalists and entrepreneurs, </a:t>
            </a:r>
            <a:r>
              <a:rPr lang="en-US" dirty="0" err="1"/>
              <a:t>Kamprad</a:t>
            </a:r>
            <a:r>
              <a:rPr lang="en-US" dirty="0"/>
              <a:t> (IKEA), </a:t>
            </a:r>
            <a:r>
              <a:rPr lang="en-US" dirty="0" err="1"/>
              <a:t>Rausing</a:t>
            </a:r>
            <a:r>
              <a:rPr lang="en-US" dirty="0"/>
              <a:t> (</a:t>
            </a:r>
            <a:r>
              <a:rPr lang="en-US" dirty="0" err="1"/>
              <a:t>Tetrapak</a:t>
            </a:r>
            <a:r>
              <a:rPr lang="en-US" dirty="0"/>
              <a:t>), etc., left Sweden</a:t>
            </a:r>
          </a:p>
          <a:p>
            <a:r>
              <a:rPr lang="en-US" dirty="0"/>
              <a:t>Entrepreneurship diminished</a:t>
            </a:r>
          </a:p>
          <a:p>
            <a:r>
              <a:rPr lang="en-US"/>
              <a:t>Value erosion: </a:t>
            </a:r>
            <a:r>
              <a:rPr lang="en-US" dirty="0"/>
              <a:t>worth ethic declined, shirking increased</a:t>
            </a:r>
          </a:p>
          <a:p>
            <a:r>
              <a:rPr lang="en-US" dirty="0"/>
              <a:t>Almost like a </a:t>
            </a:r>
            <a:r>
              <a:rPr lang="en-US" dirty="0" err="1"/>
              <a:t>Randian</a:t>
            </a:r>
            <a:r>
              <a:rPr lang="en-US" dirty="0"/>
              <a:t> nightmare</a:t>
            </a:r>
          </a:p>
        </p:txBody>
      </p:sp>
      <p:pic>
        <p:nvPicPr>
          <p:cNvPr id="8" name="Content Placeholder 7" descr="Ayn_Rand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-1687"/>
          <a:stretch>
            <a:fillRect/>
          </a:stretch>
        </p:blipFill>
        <p:spPr>
          <a:xfrm>
            <a:off x="5762625" y="1600200"/>
            <a:ext cx="2924175" cy="4525963"/>
          </a:xfrm>
        </p:spPr>
      </p:pic>
    </p:spTree>
    <p:extLst>
      <p:ext uri="{BB962C8B-B14F-4D97-AF65-F5344CB8AC3E}">
        <p14:creationId xmlns:p14="http://schemas.microsoft.com/office/powerpoint/2010/main" val="155612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Job Creation in Public Sector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6630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92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Sweden’s Fall and (Partial) Rise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21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101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Culture Matters: Swedes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7939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98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Northern Countries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128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95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Nordbakken.1..pn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r="43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A Liberal Nordic Revival</a:t>
            </a:r>
          </a:p>
        </p:txBody>
      </p:sp>
      <p:pic>
        <p:nvPicPr>
          <p:cNvPr id="12" name="Picture Placeholder 11" descr="Norberg.2.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9226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887601" y="6082346"/>
            <a:ext cx="17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Johan </a:t>
            </a:r>
            <a:r>
              <a:rPr lang="en-US" sz="2000" dirty="0" err="1"/>
              <a:t>Norberg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22676" y="6074760"/>
            <a:ext cx="2511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Peter </a:t>
            </a:r>
            <a:r>
              <a:rPr lang="en-US" sz="2000" dirty="0" err="1"/>
              <a:t>Kurrild-Klitgaard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5714" y="6103988"/>
            <a:ext cx="261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Lars </a:t>
            </a:r>
            <a:r>
              <a:rPr lang="en-US" sz="2000" dirty="0" err="1"/>
              <a:t>Peder</a:t>
            </a:r>
            <a:r>
              <a:rPr lang="en-US" sz="2000" dirty="0"/>
              <a:t> </a:t>
            </a:r>
            <a:r>
              <a:rPr lang="en-US" sz="2000" dirty="0" err="1"/>
              <a:t>Nordbakken</a:t>
            </a:r>
            <a:endParaRPr lang="en-US" sz="2000" dirty="0"/>
          </a:p>
        </p:txBody>
      </p:sp>
      <p:pic>
        <p:nvPicPr>
          <p:cNvPr id="19" name="Picture Placeholder 18" descr="K.Klitgaard.1.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-1" r="8283" b="2143"/>
          <a:stretch/>
        </p:blipFill>
        <p:spPr>
          <a:xfrm>
            <a:off x="3221789" y="1724025"/>
            <a:ext cx="2633579" cy="4278313"/>
          </a:xfrm>
        </p:spPr>
      </p:pic>
    </p:spTree>
    <p:extLst>
      <p:ext uri="{BB962C8B-B14F-4D97-AF65-F5344CB8AC3E}">
        <p14:creationId xmlns:p14="http://schemas.microsoft.com/office/powerpoint/2010/main" val="28277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Comments on Little Iceland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Iceland, (classical) liberals gained intellectual hegemony in the 1980s, reinforced by collapse of communism in the 1990s</a:t>
            </a:r>
          </a:p>
          <a:p>
            <a:r>
              <a:rPr lang="en-US" dirty="0"/>
              <a:t>Comprehensive and successful liberal reforms implemented in 1991–2004 under the leadership of David </a:t>
            </a:r>
            <a:r>
              <a:rPr lang="en-US" dirty="0" err="1"/>
              <a:t>Oddsson</a:t>
            </a:r>
            <a:r>
              <a:rPr lang="en-US" dirty="0"/>
              <a:t>: tax cuts, </a:t>
            </a:r>
            <a:r>
              <a:rPr lang="en-US" dirty="0" err="1"/>
              <a:t>privatisation</a:t>
            </a:r>
            <a:r>
              <a:rPr lang="en-US" dirty="0"/>
              <a:t>, strengthening of pension funds and quota system in fisheries, public administration reform, transparency, free trade and free capital movements with EEA membership  </a:t>
            </a:r>
          </a:p>
        </p:txBody>
      </p:sp>
    </p:spTree>
    <p:extLst>
      <p:ext uri="{BB962C8B-B14F-4D97-AF65-F5344CB8AC3E}">
        <p14:creationId xmlns:p14="http://schemas.microsoft.com/office/powerpoint/2010/main" val="94666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tax rate: Increased revenue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2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98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Icelandic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Icelandic Commonwealth in 930–1262: principle of restitution, crimes compensated; private enforcement of law; choice between ‘protective agencies’ or chieftains</a:t>
            </a:r>
          </a:p>
          <a:p>
            <a:r>
              <a:rPr lang="en-US" dirty="0"/>
              <a:t>Quota system in fisheries since 1975 (comprehensive since 1991): fishing firms hold permanent and transferable rights to harvest a given amount of the total allowable catch, creating an incentive to </a:t>
            </a:r>
            <a:r>
              <a:rPr lang="en-US" dirty="0" err="1"/>
              <a:t>minimise</a:t>
            </a:r>
            <a:r>
              <a:rPr lang="en-US" dirty="0"/>
              <a:t> cost </a:t>
            </a:r>
          </a:p>
        </p:txBody>
      </p:sp>
    </p:spTree>
    <p:extLst>
      <p:ext uri="{BB962C8B-B14F-4D97-AF65-F5344CB8AC3E}">
        <p14:creationId xmlns:p14="http://schemas.microsoft.com/office/powerpoint/2010/main" val="251215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Familiar case: Australia v. Argentina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7971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39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1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case: Jamaica v. Singapore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426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35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What About the Nordic Countries?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myth, especially in Brazil: social democracy explains Nordic success on most criteria</a:t>
            </a:r>
          </a:p>
          <a:p>
            <a:r>
              <a:rPr lang="en-US" dirty="0"/>
              <a:t>The facts: Nordic countries have strong liberal (in the old sense) traditions, pursue free trade, uphold rule of law and protect property</a:t>
            </a:r>
          </a:p>
          <a:p>
            <a:r>
              <a:rPr lang="en-US" dirty="0"/>
              <a:t>Moreover, they have a high level of trust, social cohesion because of homogeneity, transparency, and tradition of hard work, independence, and self-reliance   </a:t>
            </a:r>
          </a:p>
        </p:txBody>
      </p:sp>
    </p:spTree>
    <p:extLst>
      <p:ext uri="{BB962C8B-B14F-4D97-AF65-F5344CB8AC3E}">
        <p14:creationId xmlns:p14="http://schemas.microsoft.com/office/powerpoint/2010/main" val="3755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Swedish Liberal Tradition …</a:t>
            </a:r>
          </a:p>
        </p:txBody>
      </p:sp>
      <p:pic>
        <p:nvPicPr>
          <p:cNvPr id="6" name="Content Placeholder 5" descr="anders-chydenius-maalaus(1)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b="530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55612" y="6256088"/>
            <a:ext cx="4040188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Anders </a:t>
            </a:r>
            <a:r>
              <a:rPr lang="en-US" sz="2000" dirty="0" err="1"/>
              <a:t>Chydenius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68015" y="6218238"/>
            <a:ext cx="4041775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Johan August </a:t>
            </a:r>
            <a:r>
              <a:rPr lang="en-US" sz="2000" dirty="0" err="1"/>
              <a:t>Gripenstedt</a:t>
            </a:r>
            <a:endParaRPr lang="en-US" sz="2000" dirty="0"/>
          </a:p>
        </p:txBody>
      </p:sp>
      <p:pic>
        <p:nvPicPr>
          <p:cNvPr id="4" name="Content Placeholder 3" descr="Gripenstedt.1.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/>
      </p:pic>
    </p:spTree>
    <p:extLst>
      <p:ext uri="{BB962C8B-B14F-4D97-AF65-F5344CB8AC3E}">
        <p14:creationId xmlns:p14="http://schemas.microsoft.com/office/powerpoint/2010/main" val="252308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… also in 20</a:t>
            </a:r>
            <a:r>
              <a:rPr lang="en-US" sz="4400" baseline="30000" dirty="0">
                <a:latin typeface="+mj-lt"/>
              </a:rPr>
              <a:t>th</a:t>
            </a:r>
            <a:r>
              <a:rPr lang="en-US" sz="4400" dirty="0">
                <a:latin typeface="+mj-lt"/>
              </a:rPr>
              <a:t> Century</a:t>
            </a:r>
          </a:p>
        </p:txBody>
      </p:sp>
      <p:pic>
        <p:nvPicPr>
          <p:cNvPr id="15" name="Picture Placeholder 14" descr="Heckscher.1.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0684"/>
          <a:stretch>
            <a:fillRect/>
          </a:stretch>
        </p:blipFill>
        <p:spPr>
          <a:xfrm>
            <a:off x="457200" y="1724025"/>
            <a:ext cx="2497138" cy="4278313"/>
          </a:xfrm>
        </p:spPr>
      </p:pic>
      <p:pic>
        <p:nvPicPr>
          <p:cNvPr id="17" name="Picture Placeholder 16" descr="Cassel.1..pn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7850"/>
          <a:stretch>
            <a:fillRect/>
          </a:stretch>
        </p:blipFill>
        <p:spPr>
          <a:xfrm>
            <a:off x="3221038" y="1724025"/>
            <a:ext cx="2633662" cy="4278313"/>
          </a:xfrm>
        </p:spPr>
      </p:pic>
      <p:pic>
        <p:nvPicPr>
          <p:cNvPr id="19" name="Picture Placeholder 18" descr="Ohlin.1..pn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r="6739"/>
          <a:stretch>
            <a:fillRect/>
          </a:stretch>
        </p:blipFill>
        <p:spPr/>
      </p:pic>
      <p:sp>
        <p:nvSpPr>
          <p:cNvPr id="20" name="TextBox 19"/>
          <p:cNvSpPr txBox="1"/>
          <p:nvPr/>
        </p:nvSpPr>
        <p:spPr>
          <a:xfrm>
            <a:off x="457200" y="6071755"/>
            <a:ext cx="249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Eli </a:t>
            </a:r>
            <a:r>
              <a:rPr lang="en-US" sz="2000" dirty="0" err="1"/>
              <a:t>Heckscher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21038" y="6102533"/>
            <a:ext cx="26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Gustav Cassel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9800" y="6098492"/>
            <a:ext cx="266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Bertil</a:t>
            </a:r>
            <a:r>
              <a:rPr lang="en-US" sz="2000" dirty="0"/>
              <a:t> Ohlin</a:t>
            </a:r>
          </a:p>
        </p:txBody>
      </p:sp>
    </p:spTree>
    <p:extLst>
      <p:ext uri="{BB962C8B-B14F-4D97-AF65-F5344CB8AC3E}">
        <p14:creationId xmlns:p14="http://schemas.microsoft.com/office/powerpoint/2010/main" val="411812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Also in other three Nordic countries</a:t>
            </a:r>
          </a:p>
        </p:txBody>
      </p:sp>
      <p:pic>
        <p:nvPicPr>
          <p:cNvPr id="3" name="Content Placeholder 2" descr="gl-wide_0003_Eidsvoll_rikssalen_1814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7595"/>
          <a:stretch>
            <a:fillRect/>
          </a:stretch>
        </p:blipFill>
        <p:spPr>
          <a:xfrm>
            <a:off x="457200" y="1600200"/>
            <a:ext cx="8229600" cy="3881438"/>
          </a:xfrm>
        </p:spPr>
      </p:pic>
      <p:sp>
        <p:nvSpPr>
          <p:cNvPr id="4" name="TextBox 3"/>
          <p:cNvSpPr txBox="1"/>
          <p:nvPr/>
        </p:nvSpPr>
        <p:spPr>
          <a:xfrm>
            <a:off x="457200" y="5648028"/>
            <a:ext cx="837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Eidsvoll</a:t>
            </a:r>
            <a:r>
              <a:rPr lang="en-US" sz="2000" dirty="0"/>
              <a:t> 17 May 1814 when the Norwegians adopted a very liberal constitution</a:t>
            </a:r>
          </a:p>
        </p:txBody>
      </p:sp>
    </p:spTree>
    <p:extLst>
      <p:ext uri="{BB962C8B-B14F-4D97-AF65-F5344CB8AC3E}">
        <p14:creationId xmlns:p14="http://schemas.microsoft.com/office/powerpoint/2010/main" val="182680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Even Liberals in Little Iceland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6071755"/>
            <a:ext cx="249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Jon Sigurdsson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1789" y="6102533"/>
            <a:ext cx="26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Arnljotur</a:t>
            </a:r>
            <a:r>
              <a:rPr lang="en-US" sz="2000" dirty="0"/>
              <a:t> </a:t>
            </a:r>
            <a:r>
              <a:rPr lang="en-US" sz="2000" dirty="0" err="1"/>
              <a:t>Olafsson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6098492"/>
            <a:ext cx="266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Jon </a:t>
            </a:r>
            <a:r>
              <a:rPr lang="en-US" sz="2000" dirty="0" err="1"/>
              <a:t>Thorlaksson</a:t>
            </a:r>
            <a:endParaRPr lang="en-US" sz="2000" dirty="0"/>
          </a:p>
        </p:txBody>
      </p:sp>
      <p:pic>
        <p:nvPicPr>
          <p:cNvPr id="3" name="Picture Placeholder 2" descr="JonSigurdsson.1.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4268"/>
          <a:stretch>
            <a:fillRect/>
          </a:stretch>
        </p:blipFill>
        <p:spPr/>
      </p:pic>
      <p:pic>
        <p:nvPicPr>
          <p:cNvPr id="5" name="Picture Placeholder 4" descr="ArnljoturOlafsson.1.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-1" r="4462" b="2143"/>
          <a:stretch/>
        </p:blipFill>
        <p:spPr>
          <a:xfrm>
            <a:off x="3221789" y="1724025"/>
            <a:ext cx="2633579" cy="4278313"/>
          </a:xfrm>
        </p:spPr>
      </p:pic>
      <p:pic>
        <p:nvPicPr>
          <p:cNvPr id="7" name="Picture Placeholder 6" descr="JonThorlaksson.1..pn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944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Hayek’s Impact in Nordic countries …</a:t>
            </a:r>
          </a:p>
        </p:txBody>
      </p:sp>
      <p:pic>
        <p:nvPicPr>
          <p:cNvPr id="10" name="Content Placeholder 9" descr="2.-Hayek-á-fyrirl.-5.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2"/>
          <a:stretch/>
        </p:blipFill>
        <p:spPr>
          <a:xfrm>
            <a:off x="457200" y="1600200"/>
            <a:ext cx="8229600" cy="3519488"/>
          </a:xfrm>
        </p:spPr>
      </p:pic>
      <p:sp>
        <p:nvSpPr>
          <p:cNvPr id="11" name="TextBox 10"/>
          <p:cNvSpPr txBox="1"/>
          <p:nvPr/>
        </p:nvSpPr>
        <p:spPr>
          <a:xfrm>
            <a:off x="457200" y="528431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was 1) in the 1940s to start a serious discussion about central planning, with the result that social democrats abandoned that idea; 2) in the 1980s to inspire a new generation of liberals who sought to extend individual freedom and constrain the power of government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1195" y="2143765"/>
            <a:ext cx="288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Iceland 5 April 1980</a:t>
            </a:r>
          </a:p>
        </p:txBody>
      </p:sp>
    </p:spTree>
    <p:extLst>
      <p:ext uri="{BB962C8B-B14F-4D97-AF65-F5344CB8AC3E}">
        <p14:creationId xmlns:p14="http://schemas.microsoft.com/office/powerpoint/2010/main" val="285270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979</Words>
  <Application>Microsoft Macintosh PowerPoint</Application>
  <PresentationFormat>On-screen Show (4:3)</PresentationFormat>
  <Paragraphs>79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The Nordic Countries: Prosperity Despite Redistribution </vt:lpstr>
      <vt:lpstr>Familiar case: Australia v. Argentina</vt:lpstr>
      <vt:lpstr>Interesting case: Jamaica v. Singapore</vt:lpstr>
      <vt:lpstr>But What About the Nordic Countries?</vt:lpstr>
      <vt:lpstr>Strong Swedish Liberal Tradition …</vt:lpstr>
      <vt:lpstr>PowerPoint Presentation</vt:lpstr>
      <vt:lpstr>Also in other three Nordic countries</vt:lpstr>
      <vt:lpstr>PowerPoint Presentation</vt:lpstr>
      <vt:lpstr>Hayek’s Impact in Nordic countries …</vt:lpstr>
      <vt:lpstr>Three Swedish Models</vt:lpstr>
      <vt:lpstr>Atlas Shrugged: Sweden 1970–90</vt:lpstr>
      <vt:lpstr>All Job Creation in Public Sector</vt:lpstr>
      <vt:lpstr>Sweden’s Fall and (Partial) Rise</vt:lpstr>
      <vt:lpstr>Culture Matters: Swedes</vt:lpstr>
      <vt:lpstr>Comparison of Northern Countries</vt:lpstr>
      <vt:lpstr>PowerPoint Presentation</vt:lpstr>
      <vt:lpstr>A Few Comments on Little Iceland</vt:lpstr>
      <vt:lpstr>Lower tax rate: Increased revenue</vt:lpstr>
      <vt:lpstr>Two Icelandic Innovations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HHG</dc:creator>
  <cp:lastModifiedBy>HHG</cp:lastModifiedBy>
  <cp:revision>63</cp:revision>
  <dcterms:created xsi:type="dcterms:W3CDTF">2016-03-29T09:54:21Z</dcterms:created>
  <dcterms:modified xsi:type="dcterms:W3CDTF">2018-10-13T18:11:36Z</dcterms:modified>
</cp:coreProperties>
</file>