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313" r:id="rId4"/>
    <p:sldId id="325" r:id="rId5"/>
    <p:sldId id="326" r:id="rId6"/>
    <p:sldId id="257" r:id="rId7"/>
    <p:sldId id="258" r:id="rId8"/>
    <p:sldId id="260" r:id="rId9"/>
    <p:sldId id="261" r:id="rId10"/>
    <p:sldId id="288" r:id="rId11"/>
    <p:sldId id="269" r:id="rId12"/>
    <p:sldId id="314" r:id="rId13"/>
    <p:sldId id="263" r:id="rId14"/>
    <p:sldId id="293" r:id="rId15"/>
    <p:sldId id="264" r:id="rId16"/>
    <p:sldId id="268" r:id="rId17"/>
    <p:sldId id="291" r:id="rId18"/>
    <p:sldId id="266" r:id="rId19"/>
    <p:sldId id="267" r:id="rId20"/>
    <p:sldId id="315" r:id="rId21"/>
    <p:sldId id="271" r:id="rId22"/>
    <p:sldId id="278" r:id="rId23"/>
    <p:sldId id="295" r:id="rId24"/>
    <p:sldId id="300" r:id="rId25"/>
    <p:sldId id="274" r:id="rId26"/>
    <p:sldId id="276" r:id="rId27"/>
    <p:sldId id="289" r:id="rId28"/>
    <p:sldId id="290" r:id="rId29"/>
    <p:sldId id="312" r:id="rId30"/>
    <p:sldId id="311" r:id="rId31"/>
    <p:sldId id="308" r:id="rId32"/>
    <p:sldId id="309" r:id="rId33"/>
    <p:sldId id="310" r:id="rId34"/>
    <p:sldId id="281" r:id="rId35"/>
    <p:sldId id="301" r:id="rId36"/>
    <p:sldId id="317" r:id="rId37"/>
    <p:sldId id="318" r:id="rId38"/>
    <p:sldId id="328" r:id="rId39"/>
    <p:sldId id="319" r:id="rId40"/>
    <p:sldId id="320" r:id="rId41"/>
    <p:sldId id="321" r:id="rId42"/>
    <p:sldId id="296" r:id="rId43"/>
    <p:sldId id="287" r:id="rId44"/>
    <p:sldId id="286" r:id="rId45"/>
    <p:sldId id="323" r:id="rId46"/>
    <p:sldId id="324" r:id="rId47"/>
    <p:sldId id="302" r:id="rId48"/>
    <p:sldId id="316" r:id="rId49"/>
    <p:sldId id="299" r:id="rId50"/>
    <p:sldId id="298" r:id="rId51"/>
    <p:sldId id="297" r:id="rId52"/>
    <p:sldId id="322" r:id="rId53"/>
    <p:sldId id="304" r:id="rId54"/>
    <p:sldId id="305" r:id="rId55"/>
    <p:sldId id="303" r:id="rId56"/>
    <p:sldId id="306" r:id="rId57"/>
    <p:sldId id="327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4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8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9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7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6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7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8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9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681A9-27CD-4041-8976-E3EDE6755CA8}" type="datetimeFigureOut">
              <a:t>5.2.2013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5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61692"/>
            <a:ext cx="7772400" cy="1124507"/>
          </a:xfrm>
        </p:spPr>
        <p:txBody>
          <a:bodyPr/>
          <a:lstStyle/>
          <a:p>
            <a:r>
              <a:rPr lang="en-US"/>
              <a:t>Minningar um fjóra meistara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5146"/>
            <a:ext cx="6400800" cy="1639756"/>
          </a:xfrm>
        </p:spPr>
        <p:txBody>
          <a:bodyPr>
            <a:normAutofit lnSpcReduction="10000"/>
          </a:bodyPr>
          <a:lstStyle/>
          <a:p>
            <a:r>
              <a:rPr lang="en-US"/>
              <a:t>Hannes H. Gissurarson</a:t>
            </a:r>
          </a:p>
          <a:p>
            <a:r>
              <a:rPr lang="en-US"/>
              <a:t>Skólabæjarhópurinn 13. febrúar</a:t>
            </a:r>
          </a:p>
          <a:p>
            <a:r>
              <a:rPr lang="en-US"/>
              <a:t>Safnaðarheimili Neskirkju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762000"/>
            <a:ext cx="2590800" cy="179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5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Sósíalismi fræðileg villa</a:t>
            </a:r>
          </a:p>
        </p:txBody>
      </p:sp>
      <p:pic>
        <p:nvPicPr>
          <p:cNvPr id="4" name="Content Placeholder 3" descr="1. Hayek á fyrirl. 5.4.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10" r="-13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011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Fjörugar umræður 1980</a:t>
            </a:r>
          </a:p>
        </p:txBody>
      </p:sp>
      <p:pic>
        <p:nvPicPr>
          <p:cNvPr id="4" name="Content Placeholder 3" descr="JónasHH og FvH apríl 8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4" r="-2394"/>
          <a:stretch>
            <a:fillRect/>
          </a:stretch>
        </p:blipFill>
        <p:spPr>
          <a:xfrm>
            <a:off x="457200" y="1600200"/>
            <a:ext cx="3654303" cy="409529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23435" y="1600200"/>
            <a:ext cx="4363365" cy="4525963"/>
          </a:xfrm>
        </p:spPr>
        <p:txBody>
          <a:bodyPr>
            <a:normAutofit/>
          </a:bodyPr>
          <a:lstStyle/>
          <a:p>
            <a:r>
              <a:rPr lang="en-US"/>
              <a:t>J</a:t>
            </a:r>
            <a:r>
              <a:rPr lang="en-US"/>
              <a:t>ónas Haralz: Hvers vegna gekk vel 1945–1968?</a:t>
            </a:r>
          </a:p>
          <a:p>
            <a:r>
              <a:rPr lang="en-US"/>
              <a:t>Hayek: Vegna hófstillingar þýskra verkalýðsfélaga, en seðlaprentun skammgóður vermir</a:t>
            </a:r>
          </a:p>
          <a:p>
            <a:r>
              <a:rPr lang="en-US"/>
              <a:t>Snögg hjöðnun verðbólgu</a:t>
            </a:r>
          </a:p>
          <a:p>
            <a:r>
              <a:rPr lang="en-US"/>
              <a:t>Takmörkun valds verkalýðsfélaga og ríkis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6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Gestir á fyrirlestri Hayeks</a:t>
            </a:r>
          </a:p>
        </p:txBody>
      </p:sp>
      <p:pic>
        <p:nvPicPr>
          <p:cNvPr id="4" name="Content Placeholder 3" descr="Gestir á fyrirl. FvH 5.4.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49" b="-5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587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í Bolungarvík</a:t>
            </a:r>
          </a:p>
        </p:txBody>
      </p:sp>
      <p:pic>
        <p:nvPicPr>
          <p:cNvPr id="4" name="Content Placeholder 3" descr="Hayek og EinGuðf. apríl 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3" r="-111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218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Á Þingvöllum í lýðveldisveðri</a:t>
            </a:r>
          </a:p>
        </p:txBody>
      </p:sp>
      <p:pic>
        <p:nvPicPr>
          <p:cNvPr id="4" name="Content Placeholder 3" descr="HHG, FvH og GeirH Þingv. 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88" r="-14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154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í Þingvallakirkju</a:t>
            </a:r>
          </a:p>
        </p:txBody>
      </p:sp>
      <p:pic>
        <p:nvPicPr>
          <p:cNvPr id="4" name="Content Placeholder 3" descr="Hayek.Eiríkur.19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5" r="-26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120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skoðar blaðaskrif 1980</a:t>
            </a:r>
          </a:p>
        </p:txBody>
      </p:sp>
      <p:pic>
        <p:nvPicPr>
          <p:cNvPr id="4" name="Content Placeholder 3" descr="HHG og FvH apríl 198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9" r="-9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638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í Oxford 1985</a:t>
            </a:r>
          </a:p>
        </p:txBody>
      </p:sp>
      <p:pic>
        <p:nvPicPr>
          <p:cNvPr id="4" name="Content Placeholder 3" descr="Hayek and Oxford students 19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7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27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á Ritz-gistihúsinu 1985</a:t>
            </a:r>
          </a:p>
        </p:txBody>
      </p:sp>
      <p:pic>
        <p:nvPicPr>
          <p:cNvPr id="4" name="Content Placeholder 3" descr="HHG og Hayek Ritz19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87" r="-21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220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Kvöldverðurinn vorið 1985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Reform Club í Pall Mall</a:t>
            </a:r>
          </a:p>
          <a:p>
            <a:r>
              <a:rPr lang="en-US"/>
              <a:t>Sagði okkur frá fjórum forsetum: Coolidge, Hoover, Kennedy og Reagan</a:t>
            </a:r>
          </a:p>
          <a:p>
            <a:r>
              <a:rPr lang="en-US"/>
              <a:t>Sagði okkur, hvernig Thatcher hefði afvopnað sig </a:t>
            </a:r>
            <a:r>
              <a:rPr lang="en-US"/>
              <a:t>í anddyri 10 Downing-strætis</a:t>
            </a:r>
            <a:endParaRPr lang="en-US"/>
          </a:p>
          <a:p>
            <a:r>
              <a:rPr lang="en-US"/>
              <a:t>Söng „ Borg drauma minna“ með fiðluleikaranum</a:t>
            </a:r>
          </a:p>
          <a:p>
            <a:r>
              <a:rPr lang="en-US"/>
              <a:t>Sagði „frelsun“ andstæðu „frelsis“</a:t>
            </a:r>
          </a:p>
          <a:p>
            <a:r>
              <a:rPr lang="en-US"/>
              <a:t>Bað okkur um að verða ekki hayekista</a:t>
            </a:r>
          </a:p>
        </p:txBody>
      </p:sp>
    </p:spTree>
    <p:extLst>
      <p:ext uri="{BB962C8B-B14F-4D97-AF65-F5344CB8AC3E}">
        <p14:creationId xmlns:p14="http://schemas.microsoft.com/office/powerpoint/2010/main" val="409385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Ólafur Björnsson kynnti hugmyndir</a:t>
            </a:r>
          </a:p>
        </p:txBody>
      </p:sp>
      <p:pic>
        <p:nvPicPr>
          <p:cNvPr id="4" name="Content Placeholder 3" descr="HHG og ÓlBj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93" r="-118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976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Society: Indianapolis 1986</a:t>
            </a:r>
          </a:p>
        </p:txBody>
      </p:sp>
      <p:pic>
        <p:nvPicPr>
          <p:cNvPr id="4" name="Content Placeholder 3" descr="hayekso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51" r="-14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638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 Pelerin-samtökin 1947</a:t>
            </a:r>
          </a:p>
        </p:txBody>
      </p:sp>
      <p:pic>
        <p:nvPicPr>
          <p:cNvPr id="4" name="Content Placeholder 3" descr="Hayek o. fl. Mont Pel.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92" r="-13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831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1947</a:t>
            </a:r>
          </a:p>
        </p:txBody>
      </p:sp>
      <p:pic>
        <p:nvPicPr>
          <p:cNvPr id="4" name="Content Placeholder 3" descr="Hayek 1947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08" r="-13308"/>
          <a:stretch>
            <a:fillRect/>
          </a:stretch>
        </p:blipFill>
        <p:spPr>
          <a:xfrm>
            <a:off x="457200" y="1600201"/>
            <a:ext cx="3539840" cy="396701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97040" y="1600200"/>
            <a:ext cx="4689760" cy="452596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Forseti Mont Pelerin-samtakanna 1947–1961</a:t>
            </a:r>
          </a:p>
          <a:p>
            <a:r>
              <a:rPr lang="en-US"/>
              <a:t>N</a:t>
            </a:r>
            <a:r>
              <a:rPr lang="en-US"/>
              <a:t>óbelsverðlaunahafar: Hayek, Friedman, Stigler, Coase, Becker, Allais, Smith (Vernon), Buchanan</a:t>
            </a:r>
          </a:p>
          <a:p>
            <a:r>
              <a:rPr lang="en-US"/>
              <a:t>Einaudi, forseti Ítalíu, Erhard, kanslari Þýskalands, Otto von Habsburg, Klaus, forseti Tékklands, George Shultz, utanríkisráðherra BNA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Friedman 1947</a:t>
            </a:r>
          </a:p>
        </p:txBody>
      </p:sp>
      <p:pic>
        <p:nvPicPr>
          <p:cNvPr id="4" name="Content Placeholder 3" descr="Friedman19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7" r="-17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168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Popper og Mises 1947</a:t>
            </a:r>
          </a:p>
        </p:txBody>
      </p:sp>
      <p:pic>
        <p:nvPicPr>
          <p:cNvPr id="4" name="Content Placeholder 3" descr="Popper-Mises 194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8" r="-1313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/>
              <a:t>Popper og Mises stofnf</a:t>
            </a:r>
            <a:r>
              <a:rPr lang="en-US"/>
              <a:t>élagar MPS</a:t>
            </a:r>
          </a:p>
          <a:p>
            <a:r>
              <a:rPr lang="en-US"/>
              <a:t>Þegar einhver mælti með stighækkandi tekjuskatti, sagði Mises: „Þið eruð ekkert annað en s</a:t>
            </a:r>
            <a:r>
              <a:rPr lang="en-US"/>
              <a:t>ósíalistar!“</a:t>
            </a:r>
          </a:p>
          <a:p>
            <a:r>
              <a:rPr lang="en-US"/>
              <a:t>Þegar Machlup andmælti síðar gullfæti, talaði Mises ekki við hann í þrjú ár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Stokkhólmur 1981</a:t>
            </a:r>
          </a:p>
        </p:txBody>
      </p:sp>
      <p:pic>
        <p:nvPicPr>
          <p:cNvPr id="4" name="Content Placeholder 3" descr="Hayek.Stockholm.1981.b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32" r="-14032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Hitti Hayek </a:t>
            </a:r>
            <a:r>
              <a:rPr lang="en-US"/>
              <a:t>í Stokkhólmi 1981</a:t>
            </a:r>
          </a:p>
          <a:p>
            <a:r>
              <a:rPr lang="en-US"/>
              <a:t>Vestur-Berlín 1982</a:t>
            </a:r>
          </a:p>
          <a:p>
            <a:r>
              <a:rPr lang="en-US"/>
              <a:t>París 1984</a:t>
            </a:r>
          </a:p>
          <a:p>
            <a:r>
              <a:rPr lang="en-US"/>
              <a:t>Hitti hann síðast í Cambridge 1984</a:t>
            </a:r>
          </a:p>
          <a:p>
            <a:r>
              <a:rPr lang="en-US"/>
              <a:t>Talaði í Sydney 1985 og St. Vincent (Ítalíu) 1986, en Hayek ekki þar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með von Weiszäcker 1982</a:t>
            </a:r>
          </a:p>
        </p:txBody>
      </p:sp>
      <p:pic>
        <p:nvPicPr>
          <p:cNvPr id="4" name="Content Placeholder 3" descr="Hayek_og_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7" r="-154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50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Chirac, Harris lávarður og Hayek 1984</a:t>
            </a:r>
          </a:p>
        </p:txBody>
      </p:sp>
      <p:pic>
        <p:nvPicPr>
          <p:cNvPr id="6" name="Content Placeholder 5" descr="Hayek, Chirac og Harris 198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31" r="-11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430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Reagan, Hayek og Feulner</a:t>
            </a:r>
          </a:p>
        </p:txBody>
      </p:sp>
      <p:pic>
        <p:nvPicPr>
          <p:cNvPr id="4" name="Content Placeholder 3" descr="hayek_og_reag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32" r="-12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501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Karl Popper, 1902–1994</a:t>
            </a:r>
          </a:p>
        </p:txBody>
      </p:sp>
      <p:pic>
        <p:nvPicPr>
          <p:cNvPr id="4" name="Content Placeholder 3" descr="Karl_Poppe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3" r="-7183"/>
          <a:stretch>
            <a:fillRect/>
          </a:stretch>
        </p:blipFill>
        <p:spPr>
          <a:xfrm>
            <a:off x="457200" y="1600201"/>
            <a:ext cx="3109313" cy="348453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771781" y="1600200"/>
            <a:ext cx="4915020" cy="4525963"/>
          </a:xfrm>
        </p:spPr>
        <p:txBody>
          <a:bodyPr>
            <a:normAutofit/>
          </a:bodyPr>
          <a:lstStyle/>
          <a:p>
            <a:r>
              <a:rPr lang="en-US"/>
              <a:t>Fæddist </a:t>
            </a:r>
            <a:r>
              <a:rPr lang="en-US"/>
              <a:t>í Vínarborg, sonur menntafólks af gyðingaættum</a:t>
            </a:r>
          </a:p>
          <a:p>
            <a:r>
              <a:rPr lang="en-US"/>
              <a:t>Logik der Forschung</a:t>
            </a:r>
          </a:p>
          <a:p>
            <a:r>
              <a:rPr lang="en-US"/>
              <a:t>Heimspekiprófessor í Nýja Sjálandi 1937</a:t>
            </a:r>
          </a:p>
          <a:p>
            <a:r>
              <a:rPr lang="en-US"/>
              <a:t>1946 LSE</a:t>
            </a:r>
          </a:p>
          <a:p>
            <a:r>
              <a:rPr lang="en-US"/>
              <a:t>Við innrás Hitlers í Austurríki: Skrifaði bókina </a:t>
            </a:r>
            <a:r>
              <a:rPr lang="en-US" i="1"/>
              <a:t>The Open Society and Its Enemies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50714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Friedrich A. von Hayek, 1899–1992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482035" cy="4525963"/>
          </a:xfrm>
        </p:spPr>
        <p:txBody>
          <a:bodyPr/>
          <a:lstStyle/>
          <a:p>
            <a:r>
              <a:rPr lang="en-US"/>
              <a:t>Fæddist </a:t>
            </a:r>
            <a:r>
              <a:rPr lang="en-US"/>
              <a:t>í Vín, af ætt embættisaðals</a:t>
            </a:r>
          </a:p>
          <a:p>
            <a:r>
              <a:rPr lang="en-US"/>
              <a:t>Frændi Wittgensteins</a:t>
            </a:r>
          </a:p>
          <a:p>
            <a:r>
              <a:rPr lang="en-US"/>
              <a:t>Prófessor LSE 1931–50</a:t>
            </a:r>
          </a:p>
          <a:p>
            <a:r>
              <a:rPr lang="en-US"/>
              <a:t>Prófessor Chicago 1950–62</a:t>
            </a:r>
          </a:p>
          <a:p>
            <a:r>
              <a:rPr lang="en-US"/>
              <a:t>Freiburg og Salzburg</a:t>
            </a:r>
          </a:p>
          <a:p>
            <a:r>
              <a:rPr lang="en-US" i="1"/>
              <a:t>Leiðin til ánauðar </a:t>
            </a:r>
            <a:r>
              <a:rPr lang="en-US"/>
              <a:t>1944</a:t>
            </a:r>
          </a:p>
          <a:p>
            <a:r>
              <a:rPr lang="en-US"/>
              <a:t>„Koss dauðans“</a:t>
            </a:r>
            <a:endParaRPr lang="en-US"/>
          </a:p>
        </p:txBody>
      </p:sp>
      <p:pic>
        <p:nvPicPr>
          <p:cNvPr id="6" name="Content Placeholder 5" descr="Hayek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7" r="-11967"/>
          <a:stretch>
            <a:fillRect/>
          </a:stretch>
        </p:blipFill>
        <p:spPr>
          <a:xfrm>
            <a:off x="5146960" y="1600201"/>
            <a:ext cx="3539840" cy="3967014"/>
          </a:xfrm>
        </p:spPr>
      </p:pic>
    </p:spTree>
    <p:extLst>
      <p:ext uri="{BB962C8B-B14F-4D97-AF65-F5344CB8AC3E}">
        <p14:creationId xmlns:p14="http://schemas.microsoft.com/office/powerpoint/2010/main" val="408988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Popper og Wittgenstein 1946</a:t>
            </a:r>
          </a:p>
        </p:txBody>
      </p:sp>
      <p:pic>
        <p:nvPicPr>
          <p:cNvPr id="4" name="Content Placeholder 3" descr="KarlPop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69" r="-45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817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Popper og Hayek</a:t>
            </a:r>
          </a:p>
        </p:txBody>
      </p:sp>
      <p:pic>
        <p:nvPicPr>
          <p:cNvPr id="4" name="Content Placeholder 3" descr="Hayek and Pop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23" r="-20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603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Popper 31. jan</a:t>
            </a:r>
            <a:r>
              <a:rPr lang="en-US"/>
              <a:t>úar </a:t>
            </a:r>
            <a:r>
              <a:rPr lang="en-US"/>
              <a:t>1985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Gerviv</a:t>
            </a:r>
            <a:r>
              <a:rPr lang="en-US"/>
              <a:t>ísindi og vísindi: Hrekjanleiki kenninga</a:t>
            </a:r>
          </a:p>
          <a:p>
            <a:r>
              <a:rPr lang="en-US"/>
              <a:t>Óvinir opins skipulags: Platón, Marx og Hegel</a:t>
            </a:r>
          </a:p>
          <a:p>
            <a:r>
              <a:rPr lang="en-US"/>
              <a:t>Var Popper sanngjarn við Hegel?</a:t>
            </a:r>
          </a:p>
          <a:p>
            <a:r>
              <a:rPr lang="en-US"/>
              <a:t>Plamenatz: Popper um stjórnmálatækni, Hegel um hóflega ríkisafskiptastefnu</a:t>
            </a:r>
          </a:p>
          <a:p>
            <a:r>
              <a:rPr lang="en-US"/>
              <a:t>Sýndi mér ljósmyndir frá stofnfundi MPS</a:t>
            </a:r>
          </a:p>
          <a:p>
            <a:r>
              <a:rPr lang="en-US"/>
              <a:t>Frjálshyggjan sífelld barátta gegn böli</a:t>
            </a:r>
          </a:p>
          <a:p>
            <a:r>
              <a:rPr lang="en-US"/>
              <a:t>Innri spenna eða mótsögn í frjálshyggju: Vald</a:t>
            </a:r>
          </a:p>
        </p:txBody>
      </p:sp>
    </p:spTree>
    <p:extLst>
      <p:ext uri="{BB962C8B-B14F-4D97-AF65-F5344CB8AC3E}">
        <p14:creationId xmlns:p14="http://schemas.microsoft.com/office/powerpoint/2010/main" val="165379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Ísland, iðnbyltingin og Churchill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Ísland e</a:t>
            </a:r>
            <a:r>
              <a:rPr lang="en-US"/>
              <a:t>ina þj</a:t>
            </a:r>
            <a:r>
              <a:rPr lang="en-US"/>
              <a:t>óðríkið, sem Popper veit um (og samt ekki, þar eð það getur ekki varið sig af eigin rammleik)</a:t>
            </a:r>
          </a:p>
          <a:p>
            <a:r>
              <a:rPr lang="en-US"/>
              <a:t>Ung hjón í Vínarborg, lásu um landafundi og byggð á Grænlandi</a:t>
            </a:r>
          </a:p>
          <a:p>
            <a:r>
              <a:rPr lang="en-US"/>
              <a:t>Sýndi mér bækur eftir Elizabeth Gaskell: </a:t>
            </a:r>
            <a:r>
              <a:rPr lang="en-US" i="1"/>
              <a:t>Mary Barton </a:t>
            </a:r>
            <a:r>
              <a:rPr lang="en-US"/>
              <a:t>og </a:t>
            </a:r>
            <a:r>
              <a:rPr lang="en-US" i="1"/>
              <a:t>North and South</a:t>
            </a:r>
          </a:p>
          <a:p>
            <a:r>
              <a:rPr lang="en-US"/>
              <a:t>Aðd</a:t>
            </a:r>
            <a:r>
              <a:rPr lang="en-US"/>
              <a:t>áandi Churchills og Thatchers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Milton Friedman, 1912–2006</a:t>
            </a:r>
          </a:p>
        </p:txBody>
      </p:sp>
      <p:pic>
        <p:nvPicPr>
          <p:cNvPr id="4" name="Content Placeholder 3" descr="Friedm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5" r="-14695"/>
          <a:stretch>
            <a:fillRect/>
          </a:stretch>
        </p:blipFill>
        <p:spPr>
          <a:xfrm>
            <a:off x="457200" y="1600200"/>
            <a:ext cx="2892228" cy="324125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49428" y="1600200"/>
            <a:ext cx="5337372" cy="4525963"/>
          </a:xfrm>
        </p:spPr>
        <p:txBody>
          <a:bodyPr>
            <a:normAutofit/>
          </a:bodyPr>
          <a:lstStyle/>
          <a:p>
            <a:r>
              <a:rPr lang="en-US"/>
              <a:t>Fæddist </a:t>
            </a:r>
            <a:r>
              <a:rPr lang="en-US"/>
              <a:t>í Brooklyn, sonur fátækra innflytjenda frá (nú) Úkraínu</a:t>
            </a:r>
          </a:p>
          <a:p>
            <a:r>
              <a:rPr lang="en-US"/>
              <a:t>Doktorspróf frá Kólumbíuháskóla í NY</a:t>
            </a:r>
          </a:p>
          <a:p>
            <a:r>
              <a:rPr lang="en-US"/>
              <a:t>Lærisveinn Franks Knights</a:t>
            </a:r>
          </a:p>
          <a:p>
            <a:r>
              <a:rPr lang="en-US"/>
              <a:t>Prófessor í Chicago</a:t>
            </a:r>
          </a:p>
          <a:p>
            <a:r>
              <a:rPr lang="en-US"/>
              <a:t>Fræðimaður í Hoover-stofnuninni í Stanford</a:t>
            </a:r>
          </a:p>
        </p:txBody>
      </p:sp>
    </p:spTree>
    <p:extLst>
      <p:ext uri="{BB962C8B-B14F-4D97-AF65-F5344CB8AC3E}">
        <p14:creationId xmlns:p14="http://schemas.microsoft.com/office/powerpoint/2010/main" val="339573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Friedman 1980 og 1982</a:t>
            </a:r>
          </a:p>
        </p:txBody>
      </p:sp>
      <p:pic>
        <p:nvPicPr>
          <p:cNvPr id="4" name="Content Placeholder 3" descr="Friedman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0" r="-18000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1980: „Ekki verja mig! Verðu sameiginlega sannfæringu okkar!“</a:t>
            </a:r>
          </a:p>
          <a:p>
            <a:r>
              <a:rPr lang="en-US"/>
              <a:t>Var að fara til K</a:t>
            </a:r>
            <a:r>
              <a:rPr lang="en-US"/>
              <a:t>ína</a:t>
            </a:r>
          </a:p>
          <a:p>
            <a:r>
              <a:rPr lang="en-US"/>
              <a:t>Benti kínverskum stjórnvöldum á fordæmi Hong Kong</a:t>
            </a:r>
          </a:p>
          <a:p>
            <a:r>
              <a:rPr lang="en-US"/>
              <a:t>Þýddi </a:t>
            </a:r>
            <a:r>
              <a:rPr lang="en-US" i="1"/>
              <a:t>Capitalism and Freedom</a:t>
            </a:r>
          </a:p>
          <a:p>
            <a:r>
              <a:rPr lang="en-US"/>
              <a:t>1982: Friedman í Berlín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6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Þ</a:t>
            </a:r>
            <a:r>
              <a:rPr lang="en-US"/>
              <a:t>órðargleði 1984 á Þjóðviljanum</a:t>
            </a:r>
            <a:endParaRPr lang="en-US"/>
          </a:p>
        </p:txBody>
      </p:sp>
      <p:pic>
        <p:nvPicPr>
          <p:cNvPr id="6" name="Content Placeholder 5" descr="Friedman.Þjv.1984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75" r="-20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415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</a:t>
            </a:r>
            <a:r>
              <a:rPr lang="en-US"/>
              <a:t>érfræðingar spurðir </a:t>
            </a:r>
            <a:r>
              <a:rPr lang="en-US"/>
              <a:t>…</a:t>
            </a:r>
          </a:p>
        </p:txBody>
      </p:sp>
      <p:pic>
        <p:nvPicPr>
          <p:cNvPr id="4" name="Content Placeholder 3" descr="Friedman.Þjv.11.01.19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2" r="-4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392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Össur glaður </a:t>
            </a:r>
            <a:r>
              <a:rPr lang="en-US"/>
              <a:t>í bragði …</a:t>
            </a:r>
            <a:endParaRPr lang="en-US"/>
          </a:p>
        </p:txBody>
      </p:sp>
      <p:pic>
        <p:nvPicPr>
          <p:cNvPr id="4" name="Content Placeholder 3" descr="HHG og Össur 19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39" r="-60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5008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og afboðaði veisluhöld fyrir mig …</a:t>
            </a:r>
          </a:p>
        </p:txBody>
      </p:sp>
      <p:pic>
        <p:nvPicPr>
          <p:cNvPr id="4" name="Content Placeholder 3" descr="Friedman.Þjv.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75" r="-26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937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Deilur 1945</a:t>
            </a:r>
          </a:p>
        </p:txBody>
      </p:sp>
      <p:pic>
        <p:nvPicPr>
          <p:cNvPr id="7" name="Content Placeholder 6" descr="Þjv.forystugrein.19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82" r="-17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30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og Morgunblaðið br</a:t>
            </a:r>
            <a:r>
              <a:rPr lang="en-US"/>
              <a:t>ýnt</a:t>
            </a:r>
            <a:endParaRPr lang="en-US"/>
          </a:p>
        </p:txBody>
      </p:sp>
      <p:pic>
        <p:nvPicPr>
          <p:cNvPr id="4" name="Content Placeholder 3" descr="Friedman.Þjv.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02" r="-293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676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Allt reyndist rangt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</a:t>
            </a:r>
            <a:r>
              <a:rPr lang="en-US"/>
              <a:t>ór og las ritgerð Hendrys, fann þar ekkert til að staðfesta frétt </a:t>
            </a:r>
            <a:r>
              <a:rPr lang="en-US" i="1"/>
              <a:t>Guardian</a:t>
            </a:r>
          </a:p>
          <a:p>
            <a:r>
              <a:rPr lang="en-US"/>
              <a:t>Skrifaði Hendry</a:t>
            </a:r>
          </a:p>
          <a:p>
            <a:r>
              <a:rPr lang="en-US"/>
              <a:t>Fékk bréf frá honum: Friedman heiðarlegur, aðeins deilur um tölfræðilegar aðferðir, t. d. um tímabil og meðaltöl</a:t>
            </a:r>
          </a:p>
          <a:p>
            <a:r>
              <a:rPr lang="en-US"/>
              <a:t>Sendi Friedman afrit; hann sendi Hendry harðort bréf og spurði, hvers vegna hann hefði aldrei leiðrétt fréttaflutninginn</a:t>
            </a:r>
          </a:p>
        </p:txBody>
      </p:sp>
    </p:spTree>
    <p:extLst>
      <p:ext uri="{BB962C8B-B14F-4D97-AF65-F5344CB8AC3E}">
        <p14:creationId xmlns:p14="http://schemas.microsoft.com/office/powerpoint/2010/main" val="147762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Kanntu eitthvert lausnarorð?</a:t>
            </a:r>
          </a:p>
        </p:txBody>
      </p:sp>
      <p:pic>
        <p:nvPicPr>
          <p:cNvPr id="4" name="Content Placeholder 3" descr="adfong,2000,30,5-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08" r="-11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659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Fyrirlestur 1. september 1984</a:t>
            </a:r>
          </a:p>
        </p:txBody>
      </p:sp>
      <p:pic>
        <p:nvPicPr>
          <p:cNvPr id="4" name="Content Placeholder 3" descr="MFriedm 1 sept 84 Hótel Sag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15" r="-103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4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Gestir á fyrirlestri Friedmans 1984</a:t>
            </a:r>
          </a:p>
        </p:txBody>
      </p:sp>
      <p:pic>
        <p:nvPicPr>
          <p:cNvPr id="4" name="Content Placeholder 3" descr="Gestir á fyrirl. MFr 1.9.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b="10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244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</a:t>
            </a:r>
            <a:r>
              <a:rPr lang="en-US"/>
              <a:t>ádegisverður í Ráðherrabústaðnum</a:t>
            </a:r>
            <a:endParaRPr lang="en-US"/>
          </a:p>
        </p:txBody>
      </p:sp>
      <p:pic>
        <p:nvPicPr>
          <p:cNvPr id="4" name="Content Placeholder 3" descr="adfong,2000,30,5-0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3" r="-10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01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Grandi</a:t>
            </a:r>
          </a:p>
        </p:txBody>
      </p:sp>
      <p:pic>
        <p:nvPicPr>
          <p:cNvPr id="4" name="Content Placeholder 3" descr="adfong,2000,30,5-0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5" r="-11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204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Samkvæmislíf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Frægur sj</a:t>
            </a:r>
            <a:r>
              <a:rPr lang="en-US"/>
              <a:t>ónvarpsþáttur með Ólafi Ragnari Grímssyni og Stefáni Ólafssyni</a:t>
            </a:r>
          </a:p>
          <a:p>
            <a:r>
              <a:rPr lang="en-US"/>
              <a:t>Síðdegishóf á heimili Péturs Björnssonar</a:t>
            </a:r>
          </a:p>
          <a:p>
            <a:r>
              <a:rPr lang="en-US"/>
              <a:t>Kvöldverður á heimili Ingimundar Sigfússonar</a:t>
            </a:r>
          </a:p>
          <a:p>
            <a:r>
              <a:rPr lang="en-US"/>
              <a:t>Hádegisverður í Ráðherrabústaðnum: kynnti hann fyrir seðlabankastjóra, svar Friedmans</a:t>
            </a:r>
          </a:p>
          <a:p>
            <a:r>
              <a:rPr lang="en-US"/>
              <a:t>Kvöldverður í Þingholti: „Lítið í spegil!“</a:t>
            </a:r>
          </a:p>
        </p:txBody>
      </p:sp>
    </p:spTree>
    <p:extLst>
      <p:ext uri="{BB962C8B-B14F-4D97-AF65-F5344CB8AC3E}">
        <p14:creationId xmlns:p14="http://schemas.microsoft.com/office/powerpoint/2010/main" val="194555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Taylor Street og Sea Ranch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Bjuggu </a:t>
            </a:r>
            <a:r>
              <a:rPr lang="en-US"/>
              <a:t>í háhýsi í 1750 Taylor Street, nr. 1901, í San Francisco</a:t>
            </a:r>
          </a:p>
          <a:p>
            <a:r>
              <a:rPr lang="en-US"/>
              <a:t>Fórum út að borða eða sendum eftir pizzu</a:t>
            </a:r>
          </a:p>
          <a:p>
            <a:r>
              <a:rPr lang="en-US"/>
              <a:t>Sumarh</a:t>
            </a:r>
            <a:r>
              <a:rPr lang="en-US"/>
              <a:t>úsaþyrping 2 klst. akstur norður af San Francisco</a:t>
            </a:r>
          </a:p>
          <a:p>
            <a:r>
              <a:rPr lang="en-US"/>
              <a:t>Kjarninn í frjálshyggju: Umburðarlyndi, vitund um skeikulleika, vitnaði í Cromwell</a:t>
            </a:r>
          </a:p>
          <a:p>
            <a:r>
              <a:rPr lang="en-US"/>
              <a:t>Lánaði mér bók Barböru Brandens um Ayn Rand, hristi höfuðið hlæjandi yfir Rand</a:t>
            </a:r>
          </a:p>
          <a:p>
            <a:r>
              <a:rPr lang="en-US"/>
              <a:t>Velti fyrir sér, hvað skyldi segja um Arthur Burns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5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Tokíó 1988</a:t>
            </a:r>
          </a:p>
        </p:txBody>
      </p:sp>
      <p:pic>
        <p:nvPicPr>
          <p:cNvPr id="4" name="Content Placeholder 3" descr="MFr, RFr og HHG Tokyo 198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34" r="-14534"/>
          <a:stretch>
            <a:fillRect/>
          </a:stretch>
        </p:blipFill>
        <p:spPr>
          <a:xfrm>
            <a:off x="457200" y="1600201"/>
            <a:ext cx="3913243" cy="438547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70443" y="1600200"/>
            <a:ext cx="4316357" cy="4525963"/>
          </a:xfrm>
        </p:spPr>
        <p:txBody>
          <a:bodyPr>
            <a:normAutofit lnSpcReduction="10000"/>
          </a:bodyPr>
          <a:lstStyle/>
          <a:p>
            <a:r>
              <a:rPr lang="en-US"/>
              <a:t>Sænskur hagfræð</a:t>
            </a:r>
            <a:r>
              <a:rPr lang="en-US"/>
              <a:t>ingur: „Við Svíar þekkjum varla fátækt“</a:t>
            </a:r>
          </a:p>
          <a:p>
            <a:r>
              <a:rPr lang="en-US"/>
              <a:t>Friedman: „Ekki heldur Svíar í Bandaríkjunum!“</a:t>
            </a:r>
          </a:p>
          <a:p>
            <a:r>
              <a:rPr lang="en-US"/>
              <a:t>Kínverskur ráðherra: „Hver er starfsbróðir minn í BNA?“</a:t>
            </a:r>
          </a:p>
          <a:p>
            <a:r>
              <a:rPr lang="en-US"/>
              <a:t>Friedman: „Markaðurinn!“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7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</a:t>
            </a:r>
            <a:r>
              <a:rPr lang="en-US"/>
              <a:t>ónas Haralz gegn Hayek</a:t>
            </a:r>
            <a:endParaRPr lang="en-US"/>
          </a:p>
        </p:txBody>
      </p:sp>
      <p:pic>
        <p:nvPicPr>
          <p:cNvPr id="4" name="Content Placeholder 3" descr="Þjv.Hayek.19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4" r="-203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581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Montreaux 1997: 50 ára afmæli</a:t>
            </a:r>
          </a:p>
        </p:txBody>
      </p:sp>
      <p:pic>
        <p:nvPicPr>
          <p:cNvPr id="4" name="Content Placeholder 3" descr="HHG.MPS.Montreaux.I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121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Vancouver 1999</a:t>
            </a:r>
          </a:p>
        </p:txBody>
      </p:sp>
      <p:pic>
        <p:nvPicPr>
          <p:cNvPr id="4" name="Content Placeholder 3" descr="HHG.Friedman.Vancouver ág. 199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7" r="-7877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Ásamt Sam Husbands, verðbréfamiðlara í San Francisco</a:t>
            </a:r>
          </a:p>
          <a:p>
            <a:r>
              <a:rPr lang="en-US"/>
              <a:t>Hitti Friedman síðast og talaði við hann í garðveislu hjá Ed Crane 2002</a:t>
            </a:r>
          </a:p>
          <a:p>
            <a:r>
              <a:rPr lang="en-US"/>
              <a:t>Hafði þá um daginn hlotið heiðursmerki frá Bush, bar saman þá feðga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7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James M. Buchanan, 1919–2013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Fæddist </a:t>
            </a:r>
            <a:r>
              <a:rPr lang="en-US"/>
              <a:t>í Tennessee, bóndasonur</a:t>
            </a:r>
          </a:p>
          <a:p>
            <a:r>
              <a:rPr lang="en-US"/>
              <a:t>Doktorspróf Chicago 1948, lærisveinn Knights</a:t>
            </a:r>
          </a:p>
          <a:p>
            <a:r>
              <a:rPr lang="en-US"/>
              <a:t>Las líka Wicksell</a:t>
            </a:r>
          </a:p>
          <a:p>
            <a:r>
              <a:rPr lang="en-US"/>
              <a:t>Kenndi í Virginíu-háskóla, UCLA, VPI</a:t>
            </a:r>
          </a:p>
          <a:p>
            <a:r>
              <a:rPr lang="en-US"/>
              <a:t>George Mason-háskóla</a:t>
            </a:r>
            <a:endParaRPr lang="en-US"/>
          </a:p>
        </p:txBody>
      </p:sp>
      <p:pic>
        <p:nvPicPr>
          <p:cNvPr id="5" name="Content Placeholder 3" descr="Buchanan.skrifstofa.II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01" r="-7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303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Buchanan </a:t>
            </a:r>
            <a:r>
              <a:rPr lang="en-US"/>
              <a:t>í Höfða </a:t>
            </a:r>
            <a:r>
              <a:rPr lang="en-US"/>
              <a:t>1982</a:t>
            </a:r>
          </a:p>
        </p:txBody>
      </p:sp>
      <p:pic>
        <p:nvPicPr>
          <p:cNvPr id="4" name="Content Placeholder 3" descr="Buchanan.Höfði19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0" r="-6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7094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Gestgjafi Buchanans</a:t>
            </a:r>
          </a:p>
        </p:txBody>
      </p:sp>
      <p:pic>
        <p:nvPicPr>
          <p:cNvPr id="4" name="Content Placeholder 3" descr="Davíð.ÓlafurG.Höfði19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4" r="-6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212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Buchanan </a:t>
            </a:r>
            <a:r>
              <a:rPr lang="en-US"/>
              <a:t>í München</a:t>
            </a:r>
            <a:r>
              <a:rPr lang="en-US"/>
              <a:t> 1990</a:t>
            </a:r>
          </a:p>
        </p:txBody>
      </p:sp>
      <p:pic>
        <p:nvPicPr>
          <p:cNvPr id="4" name="Content Placeholder 3" descr="JMBuchananandHHMunich19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64" r="-29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85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Buchanan </a:t>
            </a:r>
            <a:r>
              <a:rPr lang="en-US"/>
              <a:t>í </a:t>
            </a:r>
            <a:r>
              <a:rPr lang="en-US"/>
              <a:t>Santiago 2000</a:t>
            </a:r>
          </a:p>
        </p:txBody>
      </p:sp>
      <p:pic>
        <p:nvPicPr>
          <p:cNvPr id="4" name="Content Placeholder 3" descr="Buchanan.HHG.Santiag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3" r="-181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994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Samanburður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Hayek dj</a:t>
            </a:r>
            <a:r>
              <a:rPr lang="en-US"/>
              <a:t>úpsæjasti hugsuðurinn: Dreifing þekkingar krefst dreifingar valds</a:t>
            </a:r>
          </a:p>
          <a:p>
            <a:r>
              <a:rPr lang="en-US"/>
              <a:t>Boðskapur Buchanans tímabær: Stjórnmálamenn hugsa um eigin hag ekki síður en kaupsýslumenn</a:t>
            </a:r>
          </a:p>
          <a:p>
            <a:r>
              <a:rPr lang="en-US"/>
              <a:t>Popper: Einbeitum okkur að bölinu, því að við vitum, hvert það er</a:t>
            </a:r>
          </a:p>
          <a:p>
            <a:r>
              <a:rPr lang="en-US"/>
              <a:t>Friedman skarpasti fræðimaðurinn og mælskastur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Íslandsför Hayeks 1980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Hreifst af honum ungur, las útdrátt úr </a:t>
            </a:r>
            <a:r>
              <a:rPr lang="en-US" i="1"/>
              <a:t>Leiðinni til ánauðar</a:t>
            </a:r>
          </a:p>
          <a:p>
            <a:r>
              <a:rPr lang="en-US"/>
              <a:t>Stofnuðum Félag frjálshyggjumanna á áttræðisafmæli hans og skrifuðum honum</a:t>
            </a:r>
          </a:p>
          <a:p>
            <a:r>
              <a:rPr lang="en-US"/>
              <a:t>Hann skrifaði til baka, að hann gæti komið í apríl 1980</a:t>
            </a:r>
          </a:p>
          <a:p>
            <a:r>
              <a:rPr lang="en-US"/>
              <a:t>Gisti í íbúð Seðlabankans við Ægisíðu</a:t>
            </a:r>
          </a:p>
          <a:p>
            <a:r>
              <a:rPr lang="en-US"/>
              <a:t>Hélt tvo fyrirlestra og ræddi við Sjónvarpið</a:t>
            </a:r>
          </a:p>
        </p:txBody>
      </p:sp>
    </p:spTree>
    <p:extLst>
      <p:ext uri="{BB962C8B-B14F-4D97-AF65-F5344CB8AC3E}">
        <p14:creationId xmlns:p14="http://schemas.microsoft.com/office/powerpoint/2010/main" val="49041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Samkvæmislíf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Við Geir H. Haarde í Naustið með hann fyrsta kvöldið</a:t>
            </a:r>
          </a:p>
          <a:p>
            <a:r>
              <a:rPr lang="en-US"/>
              <a:t>Sagði frá Keynes og síðasta samtali þeirra 1946: „Oh, they are just fools.“</a:t>
            </a:r>
          </a:p>
          <a:p>
            <a:r>
              <a:rPr lang="en-US"/>
              <a:t>Annar kvöldverður í boði Seðlabankans, Jóhannes Nordal, Jónas Haralz, Jón Sigurðsson, Gylfi Þ. Gíslason</a:t>
            </a:r>
          </a:p>
          <a:p>
            <a:r>
              <a:rPr lang="en-US"/>
              <a:t>Móttaka á heimili Geirs Hallgrímssonar, Ólafur Björnsson meðal gesta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2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Miðju-moðið 5. apríl 1980</a:t>
            </a:r>
          </a:p>
        </p:txBody>
      </p:sp>
      <p:pic>
        <p:nvPicPr>
          <p:cNvPr id="4" name="Content Placeholder 3" descr="5. Hayek á fyrirl. 5.4.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1" r="-13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317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Greinarmunur J. S. Mills</a:t>
            </a:r>
          </a:p>
        </p:txBody>
      </p:sp>
      <p:pic>
        <p:nvPicPr>
          <p:cNvPr id="4" name="Content Placeholder 3" descr="6. Hayek á fyrirl. 5.4.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91" r="-14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402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1087</Words>
  <Application>Microsoft Macintosh PowerPoint</Application>
  <PresentationFormat>On-screen Show (4:3)</PresentationFormat>
  <Paragraphs>154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Minningar um fjóra meistara</vt:lpstr>
      <vt:lpstr>Ólafur Björnsson kynnti hugmyndir</vt:lpstr>
      <vt:lpstr>Friedrich A. von Hayek, 1899–1992</vt:lpstr>
      <vt:lpstr>Deilur 1945</vt:lpstr>
      <vt:lpstr>Jónas Haralz gegn Hayek</vt:lpstr>
      <vt:lpstr>Íslandsför Hayeks 1980</vt:lpstr>
      <vt:lpstr>Samkvæmislíf</vt:lpstr>
      <vt:lpstr>Miðju-moðið 5. apríl 1980</vt:lpstr>
      <vt:lpstr>Greinarmunur J. S. Mills</vt:lpstr>
      <vt:lpstr>Sósíalismi fræðileg villa</vt:lpstr>
      <vt:lpstr>Fjörugar umræður 1980</vt:lpstr>
      <vt:lpstr>Gestir á fyrirlestri Hayeks</vt:lpstr>
      <vt:lpstr>Hayek í Bolungarvík</vt:lpstr>
      <vt:lpstr>Á Þingvöllum í lýðveldisveðri</vt:lpstr>
      <vt:lpstr>Hayek í Þingvallakirkju</vt:lpstr>
      <vt:lpstr>Hayek skoðar blaðaskrif 1980</vt:lpstr>
      <vt:lpstr>Hayek í Oxford 1985</vt:lpstr>
      <vt:lpstr>Hayek á Ritz-gistihúsinu 1985</vt:lpstr>
      <vt:lpstr>Kvöldverðurinn vorið 1985</vt:lpstr>
      <vt:lpstr>Hayek Society: Indianapolis 1986</vt:lpstr>
      <vt:lpstr>Mont Pelerin-samtökin 1947</vt:lpstr>
      <vt:lpstr>Hayek 1947</vt:lpstr>
      <vt:lpstr>Friedman 1947</vt:lpstr>
      <vt:lpstr>Popper og Mises 1947</vt:lpstr>
      <vt:lpstr>Stokkhólmur 1981</vt:lpstr>
      <vt:lpstr>Hayek með von Weiszäcker 1982</vt:lpstr>
      <vt:lpstr>Chirac, Harris lávarður og Hayek 1984</vt:lpstr>
      <vt:lpstr>Reagan, Hayek og Feulner</vt:lpstr>
      <vt:lpstr>Karl Popper, 1902–1994</vt:lpstr>
      <vt:lpstr>Popper og Wittgenstein 1946</vt:lpstr>
      <vt:lpstr>Popper og Hayek</vt:lpstr>
      <vt:lpstr>Popper 31. janúar 1985</vt:lpstr>
      <vt:lpstr>Ísland, iðnbyltingin og Churchill</vt:lpstr>
      <vt:lpstr>Milton Friedman, 1912–2006</vt:lpstr>
      <vt:lpstr>Friedman 1980 og 1982</vt:lpstr>
      <vt:lpstr>Þórðargleði 1984 á Þjóðviljanum</vt:lpstr>
      <vt:lpstr>Sérfræðingar spurðir …</vt:lpstr>
      <vt:lpstr>Össur glaður í bragði …</vt:lpstr>
      <vt:lpstr>og afboðaði veisluhöld fyrir mig …</vt:lpstr>
      <vt:lpstr>… og Morgunblaðið brýnt</vt:lpstr>
      <vt:lpstr>Allt reyndist rangt</vt:lpstr>
      <vt:lpstr>Kanntu eitthvert lausnarorð?</vt:lpstr>
      <vt:lpstr>Fyrirlestur 1. september 1984</vt:lpstr>
      <vt:lpstr>Gestir á fyrirlestri Friedmans 1984</vt:lpstr>
      <vt:lpstr>Hádegisverður í Ráðherrabústaðnum</vt:lpstr>
      <vt:lpstr>Grandi</vt:lpstr>
      <vt:lpstr>Samkvæmislíf</vt:lpstr>
      <vt:lpstr>Taylor Street og Sea Ranch</vt:lpstr>
      <vt:lpstr>Tokíó 1988</vt:lpstr>
      <vt:lpstr>Montreaux 1997: 50 ára afmæli</vt:lpstr>
      <vt:lpstr>Vancouver 1999</vt:lpstr>
      <vt:lpstr>James M. Buchanan, 1919–2013</vt:lpstr>
      <vt:lpstr>Buchanan í Höfða 1982</vt:lpstr>
      <vt:lpstr>Gestgjafi Buchanans</vt:lpstr>
      <vt:lpstr>Buchanan í München 1990</vt:lpstr>
      <vt:lpstr>Buchanan í Santiago 2000</vt:lpstr>
      <vt:lpstr>Samanburður</vt:lpstr>
    </vt:vector>
  </TitlesOfParts>
  <Company>Háskóli Íslands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Minningar um þrjá meistara</dc:title>
  <dc:creator>Starfsmaður Háskóla Íslands</dc:creator>
  <cp:lastModifiedBy>Starfsmaður Háskóla Íslands</cp:lastModifiedBy>
  <cp:revision>92</cp:revision>
  <dcterms:created xsi:type="dcterms:W3CDTF">2013-01-10T17:34:53Z</dcterms:created>
  <dcterms:modified xsi:type="dcterms:W3CDTF">2013-02-05T18:05:40Z</dcterms:modified>
</cp:coreProperties>
</file>