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58" r:id="rId4"/>
    <p:sldId id="274" r:id="rId5"/>
    <p:sldId id="275" r:id="rId6"/>
    <p:sldId id="260" r:id="rId7"/>
    <p:sldId id="261" r:id="rId8"/>
    <p:sldId id="276" r:id="rId9"/>
    <p:sldId id="282" r:id="rId10"/>
    <p:sldId id="283" r:id="rId11"/>
    <p:sldId id="284" r:id="rId12"/>
    <p:sldId id="281" r:id="rId13"/>
    <p:sldId id="285" r:id="rId14"/>
    <p:sldId id="286" r:id="rId15"/>
    <p:sldId id="279" r:id="rId16"/>
    <p:sldId id="280" r:id="rId17"/>
    <p:sldId id="303" r:id="rId18"/>
    <p:sldId id="304" r:id="rId19"/>
    <p:sldId id="292" r:id="rId20"/>
    <p:sldId id="294" r:id="rId21"/>
    <p:sldId id="296" r:id="rId22"/>
    <p:sldId id="295" r:id="rId23"/>
    <p:sldId id="299" r:id="rId24"/>
    <p:sldId id="268" r:id="rId25"/>
    <p:sldId id="269" r:id="rId26"/>
    <p:sldId id="264" r:id="rId27"/>
    <p:sldId id="266" r:id="rId28"/>
    <p:sldId id="265" r:id="rId29"/>
    <p:sldId id="267" r:id="rId30"/>
    <p:sldId id="297" r:id="rId31"/>
    <p:sldId id="271" r:id="rId32"/>
    <p:sldId id="305" r:id="rId33"/>
    <p:sldId id="272" r:id="rId34"/>
    <p:sldId id="300" r:id="rId35"/>
    <p:sldId id="301" r:id="rId36"/>
    <p:sldId id="302" r:id="rId37"/>
    <p:sldId id="273" r:id="rId38"/>
    <p:sldId id="287" r:id="rId39"/>
    <p:sldId id="288" r:id="rId40"/>
    <p:sldId id="290" r:id="rId41"/>
    <p:sldId id="289" r:id="rId42"/>
    <p:sldId id="29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4" d="100"/>
          <a:sy n="134" d="100"/>
        </p:scale>
        <p:origin x="-9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bar"/>
        <c:grouping val="clustered"/>
        <c:varyColors val="0"/>
        <c:ser>
          <c:idx val="0"/>
          <c:order val="0"/>
          <c:tx>
            <c:strRef>
              <c:f>Sheet1!$B$1</c:f>
              <c:strCache>
                <c:ptCount val="1"/>
                <c:pt idx="0">
                  <c:v>VLF/mann</c:v>
                </c:pt>
              </c:strCache>
            </c:strRef>
          </c:tx>
          <c:invertIfNegative val="0"/>
          <c:dPt>
            <c:idx val="2"/>
            <c:invertIfNegative val="0"/>
            <c:bubble3D val="0"/>
            <c:spPr>
              <a:solidFill>
                <a:schemeClr val="bg1">
                  <a:lumMod val="50000"/>
                </a:schemeClr>
              </a:solidFill>
            </c:spPr>
          </c:dPt>
          <c:dPt>
            <c:idx val="4"/>
            <c:invertIfNegative val="0"/>
            <c:bubble3D val="0"/>
            <c:spPr>
              <a:solidFill>
                <a:schemeClr val="bg1">
                  <a:lumMod val="50000"/>
                </a:schemeClr>
              </a:solidFill>
            </c:spPr>
          </c:dPt>
          <c:cat>
            <c:strRef>
              <c:f>Sheet1!$A$2:$A$7</c:f>
              <c:strCache>
                <c:ptCount val="6"/>
                <c:pt idx="0">
                  <c:v>Singapúr</c:v>
                </c:pt>
                <c:pt idx="1">
                  <c:v>Hong Kong</c:v>
                </c:pt>
                <c:pt idx="2">
                  <c:v>Bandaríkin</c:v>
                </c:pt>
                <c:pt idx="3">
                  <c:v>Tævan</c:v>
                </c:pt>
                <c:pt idx="4">
                  <c:v>ESB</c:v>
                </c:pt>
                <c:pt idx="5">
                  <c:v>Kína</c:v>
                </c:pt>
              </c:strCache>
            </c:strRef>
          </c:cat>
          <c:val>
            <c:numRef>
              <c:f>Sheet1!$B$2:$B$7</c:f>
              <c:numCache>
                <c:formatCode>General</c:formatCode>
                <c:ptCount val="6"/>
                <c:pt idx="0">
                  <c:v>59710.0</c:v>
                </c:pt>
                <c:pt idx="1">
                  <c:v>49417.0</c:v>
                </c:pt>
                <c:pt idx="2">
                  <c:v>48328.0</c:v>
                </c:pt>
                <c:pt idx="3">
                  <c:v>37716.0</c:v>
                </c:pt>
                <c:pt idx="4">
                  <c:v>31607.0</c:v>
                </c:pt>
                <c:pt idx="5">
                  <c:v>8387.0</c:v>
                </c:pt>
              </c:numCache>
            </c:numRef>
          </c:val>
        </c:ser>
        <c:dLbls>
          <c:showLegendKey val="0"/>
          <c:showVal val="0"/>
          <c:showCatName val="0"/>
          <c:showSerName val="0"/>
          <c:showPercent val="0"/>
          <c:showBubbleSize val="0"/>
        </c:dLbls>
        <c:gapWidth val="150"/>
        <c:axId val="2100364920"/>
        <c:axId val="2100362808"/>
      </c:barChart>
      <c:catAx>
        <c:axId val="2100364920"/>
        <c:scaling>
          <c:orientation val="minMax"/>
        </c:scaling>
        <c:delete val="0"/>
        <c:axPos val="l"/>
        <c:majorTickMark val="out"/>
        <c:minorTickMark val="none"/>
        <c:tickLblPos val="nextTo"/>
        <c:crossAx val="2100362808"/>
        <c:crosses val="autoZero"/>
        <c:auto val="1"/>
        <c:lblAlgn val="ctr"/>
        <c:lblOffset val="100"/>
        <c:noMultiLvlLbl val="0"/>
      </c:catAx>
      <c:valAx>
        <c:axId val="2100362808"/>
        <c:scaling>
          <c:orientation val="minMax"/>
        </c:scaling>
        <c:delete val="0"/>
        <c:axPos val="b"/>
        <c:majorGridlines/>
        <c:numFmt formatCode="General" sourceLinked="1"/>
        <c:majorTickMark val="out"/>
        <c:minorTickMark val="none"/>
        <c:tickLblPos val="nextTo"/>
        <c:crossAx val="21003649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09BB1E-F0AF-0446-B22E-58B6269980F3}" type="datetimeFigureOut">
              <a:rPr lang="en-US" smtClean="0"/>
              <a:t>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2F72D-CB22-CE45-ADC8-87DBBCC76608}" type="slidenum">
              <a:rPr lang="en-US" smtClean="0"/>
              <a:t>‹#›</a:t>
            </a:fld>
            <a:endParaRPr lang="en-US"/>
          </a:p>
        </p:txBody>
      </p:sp>
    </p:spTree>
    <p:extLst>
      <p:ext uri="{BB962C8B-B14F-4D97-AF65-F5344CB8AC3E}">
        <p14:creationId xmlns:p14="http://schemas.microsoft.com/office/powerpoint/2010/main" val="9978057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a:t>Click to edit Master subtitle style</a:t>
            </a:r>
            <a:endParaRPr lang="en-US"/>
          </a:p>
        </p:txBody>
      </p:sp>
      <p:sp>
        <p:nvSpPr>
          <p:cNvPr id="4" name="Date Placeholder 3"/>
          <p:cNvSpPr>
            <a:spLocks noGrp="1"/>
          </p:cNvSpPr>
          <p:nvPr>
            <p:ph type="dt" sz="half" idx="10"/>
          </p:nvPr>
        </p:nvSpPr>
        <p:spPr/>
        <p:txBody>
          <a:bodyPr/>
          <a:lstStyle/>
          <a:p>
            <a:fld id="{2CD51B43-2A97-46E1-B255-344EC97084E6}" type="datetimeFigureOut">
              <a:rPr lang="is-IS"/>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p>
            <a:fld id="{2CD51B43-2A97-46E1-B255-344EC97084E6}" type="datetimeFigureOut">
              <a:rPr lang="is-IS"/>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p>
            <a:fld id="{2CD51B43-2A97-46E1-B255-344EC97084E6}" type="datetimeFigureOut">
              <a:rPr lang="is-IS"/>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Content Placeholder 2"/>
          <p:cNvSpPr>
            <a:spLocks noGrp="1"/>
          </p:cNvSpPr>
          <p:nvPr>
            <p:ph idx="1"/>
          </p:nvPr>
        </p:nvSpPr>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p>
            <a:fld id="{2CD51B43-2A97-46E1-B255-344EC97084E6}" type="datetimeFigureOut">
              <a:rPr lang="is-IS"/>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a:t>Click to edit Master text styles</a:t>
            </a:r>
          </a:p>
        </p:txBody>
      </p:sp>
      <p:sp>
        <p:nvSpPr>
          <p:cNvPr id="4" name="Date Placeholder 3"/>
          <p:cNvSpPr>
            <a:spLocks noGrp="1"/>
          </p:cNvSpPr>
          <p:nvPr>
            <p:ph type="dt" sz="half" idx="10"/>
          </p:nvPr>
        </p:nvSpPr>
        <p:spPr/>
        <p:txBody>
          <a:bodyPr/>
          <a:lstStyle/>
          <a:p>
            <a:fld id="{2CD51B43-2A97-46E1-B255-344EC97084E6}" type="datetimeFigureOut">
              <a:rPr lang="is-IS"/>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Date Placeholder 4"/>
          <p:cNvSpPr>
            <a:spLocks noGrp="1"/>
          </p:cNvSpPr>
          <p:nvPr>
            <p:ph type="dt" sz="half" idx="10"/>
          </p:nvPr>
        </p:nvSpPr>
        <p:spPr/>
        <p:txBody>
          <a:bodyPr/>
          <a:lstStyle/>
          <a:p>
            <a:fld id="{2CD51B43-2A97-46E1-B255-344EC97084E6}" type="datetimeFigureOut">
              <a:rPr lang="is-IS"/>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7" name="Date Placeholder 6"/>
          <p:cNvSpPr>
            <a:spLocks noGrp="1"/>
          </p:cNvSpPr>
          <p:nvPr>
            <p:ph type="dt" sz="half" idx="10"/>
          </p:nvPr>
        </p:nvSpPr>
        <p:spPr/>
        <p:txBody>
          <a:bodyPr/>
          <a:lstStyle/>
          <a:p>
            <a:fld id="{2CD51B43-2A97-46E1-B255-344EC97084E6}" type="datetimeFigureOut">
              <a:rPr lang="is-IS"/>
              <a:pPr/>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Date Placeholder 2"/>
          <p:cNvSpPr>
            <a:spLocks noGrp="1"/>
          </p:cNvSpPr>
          <p:nvPr>
            <p:ph type="dt" sz="half" idx="10"/>
          </p:nvPr>
        </p:nvSpPr>
        <p:spPr/>
        <p:txBody>
          <a:bodyPr/>
          <a:lstStyle/>
          <a:p>
            <a:fld id="{2CD51B43-2A97-46E1-B255-344EC97084E6}" type="datetimeFigureOut">
              <a:rPr lang="is-IS"/>
              <a:pPr/>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51B43-2A97-46E1-B255-344EC97084E6}" type="datetimeFigureOut">
              <a:rPr lang="is-IS"/>
              <a:pPr/>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a:t>Click to edit Master text styles</a:t>
            </a:r>
          </a:p>
        </p:txBody>
      </p:sp>
      <p:sp>
        <p:nvSpPr>
          <p:cNvPr id="5" name="Date Placeholder 4"/>
          <p:cNvSpPr>
            <a:spLocks noGrp="1"/>
          </p:cNvSpPr>
          <p:nvPr>
            <p:ph type="dt" sz="half" idx="10"/>
          </p:nvPr>
        </p:nvSpPr>
        <p:spPr/>
        <p:txBody>
          <a:bodyPr/>
          <a:lstStyle/>
          <a:p>
            <a:fld id="{2CD51B43-2A97-46E1-B255-344EC97084E6}" type="datetimeFigureOut">
              <a:rPr lang="is-IS"/>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a:t>Click to edit Master text styles</a:t>
            </a:r>
          </a:p>
        </p:txBody>
      </p:sp>
      <p:sp>
        <p:nvSpPr>
          <p:cNvPr id="5" name="Date Placeholder 4"/>
          <p:cNvSpPr>
            <a:spLocks noGrp="1"/>
          </p:cNvSpPr>
          <p:nvPr>
            <p:ph type="dt" sz="half" idx="10"/>
          </p:nvPr>
        </p:nvSpPr>
        <p:spPr/>
        <p:txBody>
          <a:bodyPr/>
          <a:lstStyle/>
          <a:p>
            <a:fld id="{2CD51B43-2A97-46E1-B255-344EC97084E6}" type="datetimeFigureOut">
              <a:rPr lang="is-IS"/>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B8724-A5A6-458E-AF74-79CF13977EE9}"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51B43-2A97-46E1-B255-344EC97084E6}" type="datetimeFigureOut">
              <a:rPr lang="is-IS"/>
              <a:pPr/>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B8724-A5A6-458E-AF74-79CF13977EE9}"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DIrUHVFkm9A"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Maó og sagan </a:t>
            </a:r>
            <a:br>
              <a:rPr lang="en-US"/>
            </a:br>
            <a:r>
              <a:rPr lang="en-US"/>
              <a:t>sem hefur verið sögð</a:t>
            </a:r>
          </a:p>
        </p:txBody>
      </p:sp>
      <p:sp>
        <p:nvSpPr>
          <p:cNvPr id="3" name="Subtitle 2"/>
          <p:cNvSpPr>
            <a:spLocks noGrp="1"/>
          </p:cNvSpPr>
          <p:nvPr>
            <p:ph type="subTitle" idx="1"/>
          </p:nvPr>
        </p:nvSpPr>
        <p:spPr/>
        <p:txBody>
          <a:bodyPr/>
          <a:lstStyle/>
          <a:p>
            <a:r>
              <a:rPr lang="en-US"/>
              <a:t>Hannes H. Gissurarson</a:t>
            </a:r>
          </a:p>
          <a:p>
            <a:r>
              <a:rPr lang="en-US"/>
              <a:t>2. nóvember 2012</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„Maó er forsöngvarinn“</a:t>
            </a:r>
            <a:endParaRPr lang="en-US"/>
          </a:p>
        </p:txBody>
      </p:sp>
      <p:pic>
        <p:nvPicPr>
          <p:cNvPr id="5" name="Content Placeholder 4" descr="JóhannesúrKötlum.jpg"/>
          <p:cNvPicPr>
            <a:picLocks noGrp="1" noChangeAspect="1"/>
          </p:cNvPicPr>
          <p:nvPr>
            <p:ph sz="half" idx="1"/>
          </p:nvPr>
        </p:nvPicPr>
        <p:blipFill>
          <a:blip r:embed="rId2">
            <a:extLst>
              <a:ext uri="{28A0092B-C50C-407E-A947-70E740481C1C}">
                <a14:useLocalDpi xmlns:a14="http://schemas.microsoft.com/office/drawing/2010/main" val="0"/>
              </a:ext>
            </a:extLst>
          </a:blip>
          <a:srcRect t="7853" b="7853"/>
          <a:stretch>
            <a:fillRect/>
          </a:stretch>
        </p:blipFill>
        <p:spPr>
          <a:xfrm>
            <a:off x="457200" y="1600201"/>
            <a:ext cx="2898049" cy="3247775"/>
          </a:xfrm>
        </p:spPr>
      </p:pic>
      <p:sp>
        <p:nvSpPr>
          <p:cNvPr id="4" name="Content Placeholder 3"/>
          <p:cNvSpPr>
            <a:spLocks noGrp="1"/>
          </p:cNvSpPr>
          <p:nvPr>
            <p:ph sz="half" idx="2"/>
          </p:nvPr>
        </p:nvSpPr>
        <p:spPr>
          <a:xfrm>
            <a:off x="4136627" y="1600200"/>
            <a:ext cx="4550173" cy="4525963"/>
          </a:xfrm>
        </p:spPr>
        <p:txBody>
          <a:bodyPr>
            <a:normAutofit/>
          </a:bodyPr>
          <a:lstStyle/>
          <a:p>
            <a:pPr marL="0" indent="0">
              <a:buNone/>
            </a:pPr>
            <a:r>
              <a:rPr lang="en-US"/>
              <a:t>Og nú standa hetjurnar,</a:t>
            </a:r>
          </a:p>
          <a:p>
            <a:pPr marL="0" indent="0">
              <a:buNone/>
            </a:pPr>
            <a:r>
              <a:rPr lang="en-US"/>
              <a:t>sigurvegararnir miklu í</a:t>
            </a:r>
          </a:p>
          <a:p>
            <a:pPr marL="0" indent="0">
              <a:buNone/>
            </a:pPr>
            <a:r>
              <a:rPr lang="en-US"/>
              <a:t>hinni rauðu háborg keisarans</a:t>
            </a:r>
          </a:p>
          <a:p>
            <a:pPr marL="0" indent="0">
              <a:buNone/>
            </a:pPr>
            <a:r>
              <a:rPr lang="en-US"/>
              <a:t>og bjóða heiminum frelsi,</a:t>
            </a:r>
          </a:p>
          <a:p>
            <a:pPr marL="0" indent="0">
              <a:buNone/>
            </a:pPr>
            <a:r>
              <a:rPr lang="en-US"/>
              <a:t>bjóða heiminum frið,</a:t>
            </a:r>
          </a:p>
          <a:p>
            <a:pPr marL="0" indent="0">
              <a:buNone/>
            </a:pPr>
            <a:r>
              <a:rPr lang="en-US"/>
              <a:t>bjóða heiminum óð lífsins,</a:t>
            </a:r>
          </a:p>
          <a:p>
            <a:pPr marL="0" indent="0">
              <a:buNone/>
            </a:pPr>
            <a:r>
              <a:rPr lang="en-US"/>
              <a:t>— og Maó er forsöngvarinn.</a:t>
            </a:r>
          </a:p>
          <a:p>
            <a:pPr marL="0" indent="0">
              <a:buNone/>
            </a:pPr>
            <a:r>
              <a:rPr lang="en-US"/>
              <a:t>(Jóhannes úr Kötlum 1952.</a:t>
            </a:r>
            <a:r>
              <a:rPr lang="en-US" smtClean="0"/>
              <a:t>)</a:t>
            </a:r>
          </a:p>
        </p:txBody>
      </p:sp>
    </p:spTree>
    <p:extLst>
      <p:ext uri="{BB962C8B-B14F-4D97-AF65-F5344CB8AC3E}">
        <p14:creationId xmlns:p14="http://schemas.microsoft.com/office/powerpoint/2010/main" val="35356237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Tíðar heimsóknir</a:t>
            </a:r>
            <a:endParaRPr lang="en-US"/>
          </a:p>
        </p:txBody>
      </p:sp>
      <p:sp>
        <p:nvSpPr>
          <p:cNvPr id="3" name="Content Placeholder 2"/>
          <p:cNvSpPr>
            <a:spLocks noGrp="1"/>
          </p:cNvSpPr>
          <p:nvPr>
            <p:ph idx="1"/>
          </p:nvPr>
        </p:nvSpPr>
        <p:spPr/>
        <p:txBody>
          <a:bodyPr>
            <a:normAutofit fontScale="92500" lnSpcReduction="20000"/>
          </a:bodyPr>
          <a:lstStyle/>
          <a:p>
            <a:r>
              <a:rPr lang="en-US" smtClean="0"/>
              <a:t>Einar Olgeirsson og fjölskylda sumarið 1957</a:t>
            </a:r>
          </a:p>
          <a:p>
            <a:r>
              <a:rPr lang="en-US" smtClean="0"/>
              <a:t>Skúli Magnússon á skólabekk haustið 1957</a:t>
            </a:r>
          </a:p>
          <a:p>
            <a:r>
              <a:rPr lang="en-US" smtClean="0"/>
              <a:t>Halldór Kiljan Laxness desember 1957</a:t>
            </a:r>
          </a:p>
          <a:p>
            <a:r>
              <a:rPr lang="en-US" smtClean="0"/>
              <a:t>Brynjólfur Bjarnason haustið 1958: „Allir geta satt hungur sitt, og flestir hafa nógan mat.“</a:t>
            </a:r>
          </a:p>
          <a:p>
            <a:r>
              <a:rPr lang="en-US" smtClean="0"/>
              <a:t>Kristinn E. Andrésson vorið 1959: „Hvenær bætist við London og New York í þennan samkór fagnandi lífs á jörðu?“</a:t>
            </a:r>
          </a:p>
          <a:p>
            <a:r>
              <a:rPr lang="en-US" smtClean="0"/>
              <a:t>Einar Ól. Sveinsson 1959 og Sigríður Eiríksdóttir 1961 </a:t>
            </a:r>
            <a:endParaRPr lang="en-US"/>
          </a:p>
        </p:txBody>
      </p:sp>
    </p:spTree>
    <p:extLst>
      <p:ext uri="{BB962C8B-B14F-4D97-AF65-F5344CB8AC3E}">
        <p14:creationId xmlns:p14="http://schemas.microsoft.com/office/powerpoint/2010/main" val="39039531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SÍA-skýrslurnar</a:t>
            </a:r>
          </a:p>
        </p:txBody>
      </p:sp>
      <p:pic>
        <p:nvPicPr>
          <p:cNvPr id="6" name="Content Placeholder 5" descr="LeiðtogarKína.jpg"/>
          <p:cNvPicPr>
            <a:picLocks noGrp="1" noChangeAspect="1"/>
          </p:cNvPicPr>
          <p:nvPr>
            <p:ph idx="1"/>
          </p:nvPr>
        </p:nvPicPr>
        <p:blipFill>
          <a:blip r:embed="rId2"/>
          <a:srcRect t="-32745" b="-3274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Skúli Magnússon 1959–1960</a:t>
            </a:r>
            <a:endParaRPr lang="en-US"/>
          </a:p>
        </p:txBody>
      </p:sp>
      <p:sp>
        <p:nvSpPr>
          <p:cNvPr id="3" name="Content Placeholder 2"/>
          <p:cNvSpPr>
            <a:spLocks noGrp="1"/>
          </p:cNvSpPr>
          <p:nvPr>
            <p:ph idx="1"/>
          </p:nvPr>
        </p:nvSpPr>
        <p:spPr/>
        <p:txBody>
          <a:bodyPr>
            <a:normAutofit fontScale="92500" lnSpcReduction="20000"/>
          </a:bodyPr>
          <a:lstStyle/>
          <a:p>
            <a:r>
              <a:rPr lang="en-US" smtClean="0"/>
              <a:t>„Veistu, hvað þetta þjóðfélag minnir mig mest á? Geysistóra leiksýningu á Nýju fötunum keisarans.“</a:t>
            </a:r>
          </a:p>
          <a:p>
            <a:r>
              <a:rPr lang="en-US" smtClean="0"/>
              <a:t>„Allt vald er í höndum eins aðila. Verði honum á mistök, er honum innan handar að breiða þar yfir.“</a:t>
            </a:r>
          </a:p>
          <a:p>
            <a:r>
              <a:rPr lang="en-US" smtClean="0"/>
              <a:t>„Ekkert afl er í landinu, sem getur myndað mótvægi gegn gerræði flokksins, haldið honum innan viss ramma. Hver einstaklingur er eins og sprek í ólgusjó, getur engu valdið um framtíð sína; getur aðeins lotið boði að ofan.“</a:t>
            </a:r>
            <a:endParaRPr lang="en-US"/>
          </a:p>
        </p:txBody>
      </p:sp>
    </p:spTree>
    <p:extLst>
      <p:ext uri="{BB962C8B-B14F-4D97-AF65-F5344CB8AC3E}">
        <p14:creationId xmlns:p14="http://schemas.microsoft.com/office/powerpoint/2010/main" val="31460248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Nægileg vitneskja</a:t>
            </a:r>
          </a:p>
        </p:txBody>
      </p:sp>
      <p:sp>
        <p:nvSpPr>
          <p:cNvPr id="4" name="Content Placeholder 3"/>
          <p:cNvSpPr>
            <a:spLocks noGrp="1"/>
          </p:cNvSpPr>
          <p:nvPr>
            <p:ph sz="half" idx="1"/>
          </p:nvPr>
        </p:nvSpPr>
        <p:spPr/>
        <p:txBody>
          <a:bodyPr>
            <a:normAutofit fontScale="92500" lnSpcReduction="10000"/>
          </a:bodyPr>
          <a:lstStyle/>
          <a:p>
            <a:r>
              <a:rPr lang="en-US"/>
              <a:t>Hannes Sigfússon og Ólafur Jóhann Sigurðsson til </a:t>
            </a:r>
            <a:r>
              <a:rPr lang="en-US" smtClean="0"/>
              <a:t>Kína 1960</a:t>
            </a:r>
          </a:p>
          <a:p>
            <a:r>
              <a:rPr lang="en-US"/>
              <a:t>Greinar í TMM 1962, ekki minnst á </a:t>
            </a:r>
            <a:r>
              <a:rPr lang="en-US" smtClean="0"/>
              <a:t>vandræði</a:t>
            </a:r>
          </a:p>
          <a:p>
            <a:r>
              <a:rPr lang="en-US" i="1"/>
              <a:t>Framhaldslíf förumanns </a:t>
            </a:r>
            <a:r>
              <a:rPr lang="en-US" smtClean="0"/>
              <a:t>1985</a:t>
            </a:r>
            <a:endParaRPr lang="en-US"/>
          </a:p>
          <a:p>
            <a:r>
              <a:rPr lang="en-US" smtClean="0"/>
              <a:t>„Íslenski námsmaðurinn fræddi okkur samtímis um það, að mikil hungursneyð ríkti í Kína.“</a:t>
            </a:r>
            <a:endParaRPr lang="en-US"/>
          </a:p>
          <a:p>
            <a:endParaRPr lang="en-US"/>
          </a:p>
        </p:txBody>
      </p:sp>
      <p:pic>
        <p:nvPicPr>
          <p:cNvPr id="6" name="Content Placeholder 5" descr="HannesSigfússon.jpg"/>
          <p:cNvPicPr>
            <a:picLocks noGrp="1" noChangeAspect="1"/>
          </p:cNvPicPr>
          <p:nvPr>
            <p:ph sz="half" idx="2"/>
          </p:nvPr>
        </p:nvPicPr>
        <p:blipFill>
          <a:blip r:embed="rId2"/>
          <a:srcRect l="-25119" r="-25119"/>
          <a:stretch>
            <a:fillRect/>
          </a:stretch>
        </p:blipFill>
        <p:spPr/>
      </p:pic>
    </p:spTree>
    <p:extLst>
      <p:ext uri="{BB962C8B-B14F-4D97-AF65-F5344CB8AC3E}">
        <p14:creationId xmlns:p14="http://schemas.microsoft.com/office/powerpoint/2010/main" val="10456807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Baldur Ragnarsson: Kína</a:t>
            </a:r>
          </a:p>
        </p:txBody>
      </p:sp>
      <p:sp>
        <p:nvSpPr>
          <p:cNvPr id="5" name="Content Placeholder 4"/>
          <p:cNvSpPr>
            <a:spLocks noGrp="1"/>
          </p:cNvSpPr>
          <p:nvPr>
            <p:ph sz="half" idx="1"/>
          </p:nvPr>
        </p:nvSpPr>
        <p:spPr/>
        <p:txBody>
          <a:bodyPr/>
          <a:lstStyle/>
          <a:p>
            <a:r>
              <a:rPr lang="en-US" smtClean="0"/>
              <a:t>„Ég er þeirrar skoðunar, að manninum líði best undir skipulagi sem þessu [í Kína], hvar sem er í heiminum, einnig á Íslandi.“ (</a:t>
            </a:r>
            <a:r>
              <a:rPr lang="en-US" i="1" smtClean="0"/>
              <a:t>Vísir</a:t>
            </a:r>
            <a:r>
              <a:rPr lang="en-US" smtClean="0"/>
              <a:t> 1977.)</a:t>
            </a:r>
          </a:p>
          <a:p>
            <a:r>
              <a:rPr lang="en-US" i="1" smtClean="0"/>
              <a:t>Kína</a:t>
            </a:r>
            <a:r>
              <a:rPr lang="en-US" smtClean="0"/>
              <a:t> 1985, skrifuð eins og hann væri opinber sagnritari flokksins</a:t>
            </a:r>
            <a:endParaRPr lang="en-US"/>
          </a:p>
        </p:txBody>
      </p:sp>
      <p:pic>
        <p:nvPicPr>
          <p:cNvPr id="7" name="Content Placeholder 6" descr="RagnarBaldursson.jpg"/>
          <p:cNvPicPr>
            <a:picLocks noGrp="1" noChangeAspect="1"/>
          </p:cNvPicPr>
          <p:nvPr>
            <p:ph sz="half" idx="2"/>
          </p:nvPr>
        </p:nvPicPr>
        <p:blipFill>
          <a:blip r:embed="rId2"/>
          <a:srcRect l="-25599" r="-2559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Þórhildur Þorleifsdóttir</a:t>
            </a:r>
          </a:p>
        </p:txBody>
      </p:sp>
      <p:sp>
        <p:nvSpPr>
          <p:cNvPr id="3" name="Content Placeholder 2"/>
          <p:cNvSpPr>
            <a:spLocks noGrp="1"/>
          </p:cNvSpPr>
          <p:nvPr>
            <p:ph sz="half" idx="1"/>
          </p:nvPr>
        </p:nvSpPr>
        <p:spPr/>
        <p:txBody>
          <a:bodyPr/>
          <a:lstStyle/>
          <a:p>
            <a:r>
              <a:rPr lang="en-US" smtClean="0"/>
              <a:t>Hvað kom henni mest á óvart í Kína 1976?</a:t>
            </a:r>
          </a:p>
          <a:p>
            <a:r>
              <a:rPr lang="en-US" smtClean="0"/>
              <a:t>„Það var að kynnast raunverulegum alþýðuvöldum og sjá, hversu skynsamlegt og áhrifaríkt hið sósíalistíska kerfi, sem þarna hefur verið byggt upp, er í raun.“</a:t>
            </a:r>
            <a:endParaRPr lang="en-US"/>
          </a:p>
        </p:txBody>
      </p:sp>
      <p:pic>
        <p:nvPicPr>
          <p:cNvPr id="5" name="Content Placeholder 4" descr="ÞórhildurÞorleifsdóttir.jpg"/>
          <p:cNvPicPr>
            <a:picLocks noGrp="1" noChangeAspect="1"/>
          </p:cNvPicPr>
          <p:nvPr>
            <p:ph sz="half" idx="2"/>
          </p:nvPr>
        </p:nvPicPr>
        <p:blipFill>
          <a:blip r:embed="rId2"/>
          <a:srcRect l="-24614" r="-2461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Dæmi um „alþýðuvöld“</a:t>
            </a:r>
          </a:p>
        </p:txBody>
      </p:sp>
      <p:sp>
        <p:nvSpPr>
          <p:cNvPr id="5" name="Content Placeholder 4"/>
          <p:cNvSpPr>
            <a:spLocks noGrp="1"/>
          </p:cNvSpPr>
          <p:nvPr>
            <p:ph idx="1"/>
          </p:nvPr>
        </p:nvSpPr>
        <p:spPr/>
        <p:txBody>
          <a:bodyPr/>
          <a:lstStyle/>
          <a:p>
            <a:r>
              <a:rPr lang="en-US">
                <a:hlinkClick r:id="rId2"/>
              </a:rPr>
              <a:t>https://www.youtube.com/watch?v=DIrUHVFkm9A</a:t>
            </a:r>
            <a:endParaRPr lang="en-US"/>
          </a:p>
          <a:p>
            <a:endParaRPr lang="en-US"/>
          </a:p>
        </p:txBody>
      </p:sp>
    </p:spTree>
    <p:extLst>
      <p:ext uri="{BB962C8B-B14F-4D97-AF65-F5344CB8AC3E}">
        <p14:creationId xmlns:p14="http://schemas.microsoft.com/office/powerpoint/2010/main" val="16868162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Dæmi um „alþýðuvöld“</a:t>
            </a:r>
          </a:p>
        </p:txBody>
      </p:sp>
      <p:pic>
        <p:nvPicPr>
          <p:cNvPr id="4" name="Culture Revolution - Public execution &amp; Impac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15416956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Beijing 1989</a:t>
            </a:r>
          </a:p>
        </p:txBody>
      </p:sp>
      <p:pic>
        <p:nvPicPr>
          <p:cNvPr id="7" name="Content Placeholder 6" descr="Beijing.1989.jpg"/>
          <p:cNvPicPr>
            <a:picLocks noGrp="1" noChangeAspect="1"/>
          </p:cNvPicPr>
          <p:nvPr>
            <p:ph idx="1"/>
          </p:nvPr>
        </p:nvPicPr>
        <p:blipFill>
          <a:blip r:embed="rId2"/>
          <a:srcRect l="-9875" r="-9875"/>
          <a:stretch>
            <a:fillRect/>
          </a:stretch>
        </p:blipFill>
        <p:spPr/>
      </p:pic>
    </p:spTree>
    <p:extLst>
      <p:ext uri="{BB962C8B-B14F-4D97-AF65-F5344CB8AC3E}">
        <p14:creationId xmlns:p14="http://schemas.microsoft.com/office/powerpoint/2010/main" val="24659295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Hlutverk og skyldur sagnfræðinga</a:t>
            </a:r>
          </a:p>
        </p:txBody>
      </p:sp>
      <p:sp>
        <p:nvSpPr>
          <p:cNvPr id="3" name="Content Placeholder 2"/>
          <p:cNvSpPr>
            <a:spLocks noGrp="1"/>
          </p:cNvSpPr>
          <p:nvPr>
            <p:ph idx="1"/>
          </p:nvPr>
        </p:nvSpPr>
        <p:spPr/>
        <p:txBody>
          <a:bodyPr/>
          <a:lstStyle/>
          <a:p>
            <a:r>
              <a:rPr lang="en-US"/>
              <a:t>Hafa það sem sannara reynist (Ari fróði)</a:t>
            </a:r>
          </a:p>
          <a:p>
            <a:r>
              <a:rPr lang="en-US"/>
              <a:t>Sagan er saga frelsisins (Hegel)</a:t>
            </a:r>
          </a:p>
          <a:p>
            <a:r>
              <a:rPr lang="en-US"/>
              <a:t>Dýrka ekki valdið (Acton lávarður)</a:t>
            </a:r>
          </a:p>
          <a:p>
            <a:r>
              <a:rPr lang="en-US"/>
              <a:t>Dæma af sanngirni, en kalla hlutina sínum réttu nöfnum</a:t>
            </a:r>
          </a:p>
          <a:p>
            <a:r>
              <a:rPr lang="en-US"/>
              <a:t>Sagnfræðingurinn ekki hlutlaus, en óhlutdrægur</a:t>
            </a:r>
          </a:p>
          <a:p>
            <a:r>
              <a:rPr lang="en-US"/>
              <a:t>Böðlar og fórnarlömb</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Gagnrýni á bók Jung Chang</a:t>
            </a:r>
            <a:endParaRPr lang="en-US"/>
          </a:p>
        </p:txBody>
      </p:sp>
      <p:sp>
        <p:nvSpPr>
          <p:cNvPr id="3" name="Content Placeholder 2"/>
          <p:cNvSpPr>
            <a:spLocks noGrp="1"/>
          </p:cNvSpPr>
          <p:nvPr>
            <p:ph idx="1"/>
          </p:nvPr>
        </p:nvSpPr>
        <p:spPr/>
        <p:txBody>
          <a:bodyPr>
            <a:normAutofit fontScale="92500"/>
          </a:bodyPr>
          <a:lstStyle/>
          <a:p>
            <a:r>
              <a:rPr lang="en-US" smtClean="0"/>
              <a:t>Heimildarmenn ekki nafngreindir</a:t>
            </a:r>
          </a:p>
          <a:p>
            <a:r>
              <a:rPr lang="en-US" smtClean="0"/>
              <a:t>Tilvísanir óskýrar</a:t>
            </a:r>
          </a:p>
          <a:p>
            <a:r>
              <a:rPr lang="en-US" smtClean="0"/>
              <a:t>Heimildamat mótað af einsýni</a:t>
            </a:r>
          </a:p>
          <a:p>
            <a:r>
              <a:rPr lang="en-US" smtClean="0"/>
              <a:t>Horft fram hjá endurreisn Kína undir forystu Maós</a:t>
            </a:r>
          </a:p>
          <a:p>
            <a:r>
              <a:rPr lang="en-US" smtClean="0"/>
              <a:t>Ýmis efnisatriði röng</a:t>
            </a:r>
          </a:p>
          <a:p>
            <a:r>
              <a:rPr lang="en-US" smtClean="0"/>
              <a:t>Orrustan á Luding-brú átti sér t. d. stað</a:t>
            </a:r>
          </a:p>
          <a:p>
            <a:r>
              <a:rPr lang="en-US" smtClean="0"/>
              <a:t>Kommúnistaflokkurinn stofnaður 1921, ekki 1920</a:t>
            </a:r>
            <a:endParaRPr lang="en-US"/>
          </a:p>
        </p:txBody>
      </p:sp>
    </p:spTree>
    <p:extLst>
      <p:ext uri="{BB962C8B-B14F-4D97-AF65-F5344CB8AC3E}">
        <p14:creationId xmlns:p14="http://schemas.microsoft.com/office/powerpoint/2010/main" val="19517581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Gagnrýnendurnir</a:t>
            </a:r>
            <a:endParaRPr lang="en-US"/>
          </a:p>
        </p:txBody>
      </p:sp>
      <p:sp>
        <p:nvSpPr>
          <p:cNvPr id="3" name="Content Placeholder 2"/>
          <p:cNvSpPr>
            <a:spLocks noGrp="1"/>
          </p:cNvSpPr>
          <p:nvPr>
            <p:ph idx="1"/>
          </p:nvPr>
        </p:nvSpPr>
        <p:spPr/>
        <p:txBody>
          <a:bodyPr/>
          <a:lstStyle/>
          <a:p>
            <a:r>
              <a:rPr lang="en-US" smtClean="0"/>
              <a:t>Geir Sigurðsson í </a:t>
            </a:r>
            <a:r>
              <a:rPr lang="en-US" i="1" smtClean="0"/>
              <a:t>Sögu</a:t>
            </a:r>
            <a:r>
              <a:rPr lang="en-US" smtClean="0"/>
              <a:t> 2007</a:t>
            </a:r>
          </a:p>
          <a:p>
            <a:r>
              <a:rPr lang="en-US" smtClean="0"/>
              <a:t>Sverrir Jakobsson í </a:t>
            </a:r>
            <a:r>
              <a:rPr lang="en-US" i="1" smtClean="0"/>
              <a:t>Lesbók Morgunblaðsins </a:t>
            </a:r>
            <a:r>
              <a:rPr lang="en-US" smtClean="0"/>
              <a:t>2007</a:t>
            </a:r>
          </a:p>
          <a:p>
            <a:r>
              <a:rPr lang="en-US" smtClean="0"/>
              <a:t>Ólafur Teitur Guðnason svaraði í </a:t>
            </a:r>
            <a:r>
              <a:rPr lang="en-US" i="1" smtClean="0"/>
              <a:t>Lesbókinni</a:t>
            </a:r>
          </a:p>
          <a:p>
            <a:r>
              <a:rPr lang="en-US" i="1" smtClean="0"/>
              <a:t>Was Mao Really a Monster? </a:t>
            </a:r>
            <a:r>
              <a:rPr lang="en-US" smtClean="0"/>
              <a:t>2010</a:t>
            </a:r>
          </a:p>
          <a:p>
            <a:r>
              <a:rPr lang="en-US" smtClean="0"/>
              <a:t>Ritstj. Gregor Benton og Lin Chun</a:t>
            </a:r>
          </a:p>
          <a:p>
            <a:r>
              <a:rPr lang="en-US" smtClean="0"/>
              <a:t>Andrew J. Nathan o. fl. höfundar</a:t>
            </a:r>
            <a:endParaRPr lang="en-US"/>
          </a:p>
        </p:txBody>
      </p:sp>
    </p:spTree>
    <p:extLst>
      <p:ext uri="{BB962C8B-B14F-4D97-AF65-F5344CB8AC3E}">
        <p14:creationId xmlns:p14="http://schemas.microsoft.com/office/powerpoint/2010/main" val="35936320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Bókin feikilegt afrek</a:t>
            </a:r>
            <a:endParaRPr lang="en-US"/>
          </a:p>
        </p:txBody>
      </p:sp>
      <p:sp>
        <p:nvSpPr>
          <p:cNvPr id="3" name="Content Placeholder 2"/>
          <p:cNvSpPr>
            <a:spLocks noGrp="1"/>
          </p:cNvSpPr>
          <p:nvPr>
            <p:ph idx="1"/>
          </p:nvPr>
        </p:nvSpPr>
        <p:spPr/>
        <p:txBody>
          <a:bodyPr/>
          <a:lstStyle/>
          <a:p>
            <a:r>
              <a:rPr lang="en-US" smtClean="0"/>
              <a:t>Talað við hundruð sjónarvotta, eldabuskur, túlka jafnt og forseta og leyniþjónustumenn</a:t>
            </a:r>
          </a:p>
          <a:p>
            <a:r>
              <a:rPr lang="en-US" smtClean="0"/>
              <a:t>Ótal skjöl notuð frá Kína (Jung Chang)</a:t>
            </a:r>
          </a:p>
          <a:p>
            <a:r>
              <a:rPr lang="en-US" smtClean="0"/>
              <a:t>Ótal skjöl notuð úr nýopnuðum skjalasöfnum í Rússlandi og víðar (Jon Halliday)</a:t>
            </a:r>
          </a:p>
          <a:p>
            <a:r>
              <a:rPr lang="en-US" smtClean="0"/>
              <a:t>Lipur og læsileg frásögn</a:t>
            </a:r>
          </a:p>
          <a:p>
            <a:r>
              <a:rPr lang="en-US" smtClean="0"/>
              <a:t>Einsýni í heimildamati skiljanleg: Fórnarlamb skrifar um böðul</a:t>
            </a:r>
            <a:endParaRPr lang="en-US"/>
          </a:p>
        </p:txBody>
      </p:sp>
    </p:spTree>
    <p:extLst>
      <p:ext uri="{BB962C8B-B14F-4D97-AF65-F5344CB8AC3E}">
        <p14:creationId xmlns:p14="http://schemas.microsoft.com/office/powerpoint/2010/main" val="16359428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Stofnun</a:t>
            </a:r>
            <a:r>
              <a:rPr lang="en-US" dirty="0" smtClean="0"/>
              <a:t> </a:t>
            </a:r>
            <a:r>
              <a:rPr lang="en-US" dirty="0" err="1" smtClean="0"/>
              <a:t>kommúnistaflokks</a:t>
            </a:r>
            <a:r>
              <a:rPr lang="en-US" dirty="0" smtClean="0"/>
              <a:t> </a:t>
            </a:r>
            <a:r>
              <a:rPr lang="en-US" dirty="0" err="1" smtClean="0"/>
              <a:t>Kína</a:t>
            </a:r>
            <a:endParaRPr lang="en-US" dirty="0"/>
          </a:p>
        </p:txBody>
      </p:sp>
      <p:sp>
        <p:nvSpPr>
          <p:cNvPr id="3" name="Content Placeholder 2"/>
          <p:cNvSpPr>
            <a:spLocks noGrp="1"/>
          </p:cNvSpPr>
          <p:nvPr>
            <p:ph idx="1"/>
          </p:nvPr>
        </p:nvSpPr>
        <p:spPr/>
        <p:txBody>
          <a:bodyPr/>
          <a:lstStyle/>
          <a:p>
            <a:r>
              <a:rPr lang="en-US" dirty="0" err="1" smtClean="0"/>
              <a:t>Geir</a:t>
            </a:r>
            <a:r>
              <a:rPr lang="en-US" dirty="0" smtClean="0"/>
              <a:t>: Jung Chang </a:t>
            </a:r>
            <a:r>
              <a:rPr lang="en-US" dirty="0" err="1" smtClean="0"/>
              <a:t>segir</a:t>
            </a:r>
            <a:r>
              <a:rPr lang="en-US" dirty="0" smtClean="0"/>
              <a:t> </a:t>
            </a:r>
            <a:r>
              <a:rPr lang="en-US" dirty="0" err="1" smtClean="0"/>
              <a:t>flokkinn</a:t>
            </a:r>
            <a:r>
              <a:rPr lang="en-US" dirty="0" smtClean="0"/>
              <a:t> </a:t>
            </a:r>
            <a:r>
              <a:rPr lang="en-US" dirty="0" err="1" smtClean="0"/>
              <a:t>stofnaðan</a:t>
            </a:r>
            <a:r>
              <a:rPr lang="en-US" dirty="0" smtClean="0"/>
              <a:t> 1920 </a:t>
            </a:r>
            <a:r>
              <a:rPr lang="en-US" dirty="0" err="1" smtClean="0"/>
              <a:t>í</a:t>
            </a:r>
            <a:r>
              <a:rPr lang="en-US" dirty="0" smtClean="0"/>
              <a:t> Shanghai, </a:t>
            </a:r>
            <a:r>
              <a:rPr lang="en-US" dirty="0" err="1" smtClean="0"/>
              <a:t>ekki</a:t>
            </a:r>
            <a:r>
              <a:rPr lang="en-US" dirty="0" smtClean="0"/>
              <a:t> 1921, </a:t>
            </a:r>
            <a:r>
              <a:rPr lang="en-US" dirty="0" err="1" smtClean="0"/>
              <a:t>Maó</a:t>
            </a:r>
            <a:r>
              <a:rPr lang="en-US" dirty="0" smtClean="0"/>
              <a:t> </a:t>
            </a:r>
            <a:r>
              <a:rPr lang="en-US" dirty="0" err="1" smtClean="0"/>
              <a:t>ekki</a:t>
            </a:r>
            <a:r>
              <a:rPr lang="en-US" dirty="0" smtClean="0"/>
              <a:t> </a:t>
            </a:r>
            <a:r>
              <a:rPr lang="en-US" dirty="0" err="1" smtClean="0"/>
              <a:t>í</a:t>
            </a:r>
            <a:r>
              <a:rPr lang="en-US" dirty="0" smtClean="0"/>
              <a:t> Shanghai </a:t>
            </a:r>
            <a:r>
              <a:rPr lang="en-US" dirty="0" err="1" smtClean="0"/>
              <a:t>það</a:t>
            </a:r>
            <a:r>
              <a:rPr lang="en-US" dirty="0" smtClean="0"/>
              <a:t> </a:t>
            </a:r>
            <a:r>
              <a:rPr lang="en-US" dirty="0" err="1" smtClean="0"/>
              <a:t>ár</a:t>
            </a:r>
            <a:r>
              <a:rPr lang="en-US" dirty="0" smtClean="0"/>
              <a:t>, </a:t>
            </a:r>
            <a:r>
              <a:rPr lang="en-US" dirty="0" err="1" smtClean="0"/>
              <a:t>því</a:t>
            </a:r>
            <a:r>
              <a:rPr lang="en-US" dirty="0" smtClean="0"/>
              <a:t> </a:t>
            </a:r>
            <a:r>
              <a:rPr lang="en-US" dirty="0" err="1" smtClean="0"/>
              <a:t>ekki</a:t>
            </a:r>
            <a:r>
              <a:rPr lang="en-US" dirty="0" smtClean="0"/>
              <a:t> </a:t>
            </a:r>
            <a:r>
              <a:rPr lang="en-US" dirty="0" err="1" smtClean="0"/>
              <a:t>stofnandi</a:t>
            </a:r>
            <a:endParaRPr lang="en-US" dirty="0" smtClean="0"/>
          </a:p>
          <a:p>
            <a:r>
              <a:rPr lang="en-US" dirty="0" err="1" smtClean="0"/>
              <a:t>Heimildir</a:t>
            </a:r>
            <a:r>
              <a:rPr lang="en-US" dirty="0" smtClean="0"/>
              <a:t> Jung Chang </a:t>
            </a:r>
            <a:r>
              <a:rPr lang="en-US" dirty="0" err="1" smtClean="0"/>
              <a:t>eru</a:t>
            </a:r>
            <a:r>
              <a:rPr lang="en-US" dirty="0" smtClean="0"/>
              <a:t> um </a:t>
            </a:r>
            <a:r>
              <a:rPr lang="en-US" dirty="0" err="1" smtClean="0"/>
              <a:t>flokkinn</a:t>
            </a:r>
            <a:r>
              <a:rPr lang="en-US" dirty="0" smtClean="0"/>
              <a:t>, </a:t>
            </a:r>
            <a:r>
              <a:rPr lang="en-US" dirty="0" err="1" smtClean="0"/>
              <a:t>ekki</a:t>
            </a:r>
            <a:r>
              <a:rPr lang="en-US" dirty="0" smtClean="0"/>
              <a:t> </a:t>
            </a:r>
            <a:r>
              <a:rPr lang="en-US" dirty="0" err="1" smtClean="0"/>
              <a:t>flokkssellur</a:t>
            </a:r>
            <a:endParaRPr lang="en-US" dirty="0" smtClean="0"/>
          </a:p>
          <a:p>
            <a:r>
              <a:rPr lang="en-US" dirty="0" err="1" smtClean="0"/>
              <a:t>Hún</a:t>
            </a:r>
            <a:r>
              <a:rPr lang="en-US" dirty="0" smtClean="0"/>
              <a:t> </a:t>
            </a:r>
            <a:r>
              <a:rPr lang="en-US" dirty="0" err="1" smtClean="0"/>
              <a:t>segir</a:t>
            </a:r>
            <a:r>
              <a:rPr lang="en-US" dirty="0" smtClean="0"/>
              <a:t> </a:t>
            </a:r>
            <a:r>
              <a:rPr lang="en-US" dirty="0" err="1" smtClean="0"/>
              <a:t>líka</a:t>
            </a:r>
            <a:r>
              <a:rPr lang="en-US" dirty="0" smtClean="0"/>
              <a:t> </a:t>
            </a:r>
            <a:r>
              <a:rPr lang="en-US" dirty="0" err="1" smtClean="0"/>
              <a:t>að</a:t>
            </a:r>
            <a:r>
              <a:rPr lang="en-US" dirty="0" smtClean="0"/>
              <a:t> </a:t>
            </a:r>
            <a:r>
              <a:rPr lang="en-US" dirty="0" err="1" smtClean="0"/>
              <a:t>Maó</a:t>
            </a:r>
            <a:r>
              <a:rPr lang="en-US" dirty="0" smtClean="0"/>
              <a:t> </a:t>
            </a:r>
            <a:r>
              <a:rPr lang="en-US" dirty="0" err="1" smtClean="0"/>
              <a:t>hafi</a:t>
            </a:r>
            <a:r>
              <a:rPr lang="en-US" dirty="0" smtClean="0"/>
              <a:t> </a:t>
            </a:r>
            <a:r>
              <a:rPr lang="en-US" dirty="0" err="1" smtClean="0"/>
              <a:t>verið</a:t>
            </a:r>
            <a:r>
              <a:rPr lang="en-US" dirty="0" smtClean="0"/>
              <a:t> </a:t>
            </a:r>
            <a:r>
              <a:rPr lang="en-US" dirty="0" err="1" smtClean="0"/>
              <a:t>í</a:t>
            </a:r>
            <a:r>
              <a:rPr lang="en-US" smtClean="0"/>
              <a:t> Shanghai 1920</a:t>
            </a:r>
            <a:endParaRPr lang="en-US" dirty="0"/>
          </a:p>
        </p:txBody>
      </p:sp>
    </p:spTree>
    <p:extLst>
      <p:ext uri="{BB962C8B-B14F-4D97-AF65-F5344CB8AC3E}">
        <p14:creationId xmlns:p14="http://schemas.microsoft.com/office/powerpoint/2010/main" val="1602706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Luding-brú yfir Dadu-fljót</a:t>
            </a:r>
          </a:p>
        </p:txBody>
      </p:sp>
      <p:pic>
        <p:nvPicPr>
          <p:cNvPr id="7" name="Content Placeholder 6" descr="Luding_bridge.jpg"/>
          <p:cNvPicPr>
            <a:picLocks noGrp="1" noChangeAspect="1"/>
          </p:cNvPicPr>
          <p:nvPr>
            <p:ph idx="1"/>
          </p:nvPr>
        </p:nvPicPr>
        <p:blipFill>
          <a:blip r:embed="rId2"/>
          <a:srcRect l="-10610" r="-1061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Fræg orrusta</a:t>
            </a:r>
          </a:p>
        </p:txBody>
      </p:sp>
      <p:pic>
        <p:nvPicPr>
          <p:cNvPr id="4" name="Content Placeholder 3" descr="e15-467.jpg"/>
          <p:cNvPicPr>
            <a:picLocks noGrp="1" noChangeAspect="1"/>
          </p:cNvPicPr>
          <p:nvPr>
            <p:ph idx="1"/>
          </p:nvPr>
        </p:nvPicPr>
        <p:blipFill>
          <a:blip r:embed="rId2"/>
          <a:srcRect l="-12544" r="-1254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Orrustan við Luding-brúna</a:t>
            </a:r>
          </a:p>
        </p:txBody>
      </p:sp>
      <p:sp>
        <p:nvSpPr>
          <p:cNvPr id="5" name="Content Placeholder 4"/>
          <p:cNvSpPr>
            <a:spLocks noGrp="1"/>
          </p:cNvSpPr>
          <p:nvPr>
            <p:ph idx="1"/>
          </p:nvPr>
        </p:nvSpPr>
        <p:spPr/>
        <p:txBody>
          <a:bodyPr>
            <a:normAutofit fontScale="85000" lnSpcReduction="20000"/>
          </a:bodyPr>
          <a:lstStyle/>
          <a:p>
            <a:r>
              <a:rPr lang="en-US"/>
              <a:t>„Orustan við Luding-brúna yfir Dadu-á er sérstaklega fræg. Brúin var hengibrú og hermenn Guomindang höfðu tekið stóran hluta hennar í sundur til að koma í veg fyrir að kommúnistar gætu notað hana. Yfir hálfa ána lágu því stálkeðjur vegna þess að plankarnir, sem höfðu legið á milli keðjanna, höfðu verið teknir í burtu. Hermenn kommúnista gerðu það sem óvinirnir höfðu álitið ómögulegt. Nokkrir menn byrjuðu að fikra sig áfram eftir keðjunum þrátt fyrir stöðuga skothríð frá hinum bakkanum. Margir urðu fyrir skoti og létu lífið en 22 kommúnistum tókst að komast yfir og vinna bug á herflokki þjóðernissinna sem átti að gæta brúarinnar.“ (Baldur Ragnarsson: </a:t>
            </a:r>
            <a:r>
              <a:rPr lang="en-US" i="1"/>
              <a:t>Kína</a:t>
            </a:r>
            <a:r>
              <a:rPr lang="en-US"/>
              <a:t>, 176–7.)</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Goðsögn að sögn Jung Chang</a:t>
            </a:r>
          </a:p>
        </p:txBody>
      </p:sp>
      <p:sp>
        <p:nvSpPr>
          <p:cNvPr id="3" name="Content Placeholder 2"/>
          <p:cNvSpPr>
            <a:spLocks noGrp="1"/>
          </p:cNvSpPr>
          <p:nvPr>
            <p:ph idx="1"/>
          </p:nvPr>
        </p:nvSpPr>
        <p:spPr/>
        <p:txBody>
          <a:bodyPr/>
          <a:lstStyle/>
          <a:p>
            <a:r>
              <a:rPr lang="en-US"/>
              <a:t>Engin orrusta háð</a:t>
            </a:r>
          </a:p>
          <a:p>
            <a:r>
              <a:rPr lang="en-US"/>
              <a:t>Hvergi minnst í skeytum þjóðernissinna á orrustu þar</a:t>
            </a:r>
          </a:p>
          <a:p>
            <a:r>
              <a:rPr lang="en-US"/>
              <a:t>Gömul kona sagði Jung, að skot hafi heyrst á stangli og einhverjir plankar verið rifnir upp</a:t>
            </a:r>
          </a:p>
          <a:p>
            <a:r>
              <a:rPr lang="en-US"/>
              <a:t>Enginn kommúnisti féll </a:t>
            </a:r>
          </a:p>
          <a:p>
            <a:r>
              <a:rPr lang="en-US"/>
              <a:t>Peng De-huai mundi ekki eftir átökum</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Andmæli</a:t>
            </a:r>
          </a:p>
        </p:txBody>
      </p:sp>
      <p:sp>
        <p:nvSpPr>
          <p:cNvPr id="3" name="Content Placeholder 2"/>
          <p:cNvSpPr>
            <a:spLocks noGrp="1"/>
          </p:cNvSpPr>
          <p:nvPr>
            <p:ph idx="1"/>
          </p:nvPr>
        </p:nvSpPr>
        <p:spPr/>
        <p:txBody>
          <a:bodyPr>
            <a:normAutofit fontScale="85000" lnSpcReduction="20000"/>
          </a:bodyPr>
          <a:lstStyle/>
          <a:p>
            <a:r>
              <a:rPr lang="en-US"/>
              <a:t>„Lykilheimild þeirra fyrir þessu var „fjörug 93 ára gömul“ kona sem þau hittu fyrir á staðnum og tóku tali. … Það getur verið vafasamt að reiða sig á mini sjónarvotta næstum 70 árum eftir atburðinn. En hvað sem því líður eru til fjölmörg vitni sem halda fram hinu gagnstæða.“ (Geir Sigurðsson, 2007, 190.)</a:t>
            </a:r>
          </a:p>
          <a:p>
            <a:r>
              <a:rPr lang="en-US"/>
              <a:t>„Höfundar taka vitnisburð frá einum nafnlausum heimildarmanni sem sönnun fyrir því að frægur bardagi við Dadu-fljót hafi ekki átt sér stað, en hunsa vitnisburð fjölmargra annarra sem halda hinu gagnstæða fram.“ (Sverrir Jakobsson, 2007.)</a:t>
            </a:r>
          </a:p>
          <a:p>
            <a:r>
              <a:rPr lang="en-US"/>
              <a:t>Röng lýsing; mörg önnur gögn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Deng við Brzezinski</a:t>
            </a:r>
          </a:p>
        </p:txBody>
      </p:sp>
      <p:sp>
        <p:nvSpPr>
          <p:cNvPr id="3" name="Content Placeholder 2"/>
          <p:cNvSpPr>
            <a:spLocks noGrp="1"/>
          </p:cNvSpPr>
          <p:nvPr>
            <p:ph idx="1"/>
          </p:nvPr>
        </p:nvSpPr>
        <p:spPr/>
        <p:txBody>
          <a:bodyPr/>
          <a:lstStyle/>
          <a:p>
            <a:r>
              <a:rPr lang="en-US"/>
              <a:t>„Þannig höfum við lýst þessu í okkar áróðri. Við þurftum að gera það til að halda uppi baráttuanda í okkar liði. Í raun og veru var þetta auðveld hernaðaraðgerð. Þetta var ekkert sérstakt. Hinum megin voru einhverjar sveitir frá einum stríðsherranum með gamla framhlaðninga, svo að þetta var ekkert afrek, en okkur fannst, að við yrðum að gera mikið úr því.“ (Ræða í Stanford 9. mars 2005.)</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Böðlar sögunnar</a:t>
            </a:r>
          </a:p>
        </p:txBody>
      </p:sp>
      <p:sp>
        <p:nvSpPr>
          <p:cNvPr id="3" name="Content Placeholder 2"/>
          <p:cNvSpPr>
            <a:spLocks noGrp="1"/>
          </p:cNvSpPr>
          <p:nvPr>
            <p:ph idx="1"/>
          </p:nvPr>
        </p:nvSpPr>
        <p:spPr/>
        <p:txBody>
          <a:bodyPr/>
          <a:lstStyle/>
          <a:p>
            <a:r>
              <a:rPr lang="en-US"/>
              <a:t>Djengis kan</a:t>
            </a:r>
          </a:p>
          <a:p>
            <a:r>
              <a:rPr lang="en-US"/>
              <a:t>Ívan grimmi</a:t>
            </a:r>
          </a:p>
          <a:p>
            <a:r>
              <a:rPr lang="en-US"/>
              <a:t>Machiavelli: Agaþókles og Cesare Borgia</a:t>
            </a:r>
          </a:p>
          <a:p>
            <a:r>
              <a:rPr lang="en-US"/>
              <a:t>Lenín og Stalín: Athugasemd Conquests</a:t>
            </a:r>
          </a:p>
          <a:p>
            <a:r>
              <a:rPr lang="en-US"/>
              <a:t>Adolf Hitler</a:t>
            </a:r>
          </a:p>
          <a:p>
            <a:r>
              <a:rPr lang="en-US"/>
              <a:t>Siðlausir og miskunnarlausir hrottar, varmenni</a:t>
            </a:r>
          </a:p>
          <a:p>
            <a:r>
              <a:rPr lang="en-US"/>
              <a:t>Var Maó einn þeirra?</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Kerr og Jung Chang</a:t>
            </a:r>
            <a:endParaRPr lang="en-US"/>
          </a:p>
        </p:txBody>
      </p:sp>
      <p:sp>
        <p:nvSpPr>
          <p:cNvPr id="3" name="Content Placeholder 2"/>
          <p:cNvSpPr>
            <a:spLocks noGrp="1"/>
          </p:cNvSpPr>
          <p:nvPr>
            <p:ph sz="half" idx="1"/>
          </p:nvPr>
        </p:nvSpPr>
        <p:spPr/>
        <p:txBody>
          <a:bodyPr>
            <a:normAutofit fontScale="92500"/>
          </a:bodyPr>
          <a:lstStyle/>
          <a:p>
            <a:r>
              <a:rPr lang="en-US" smtClean="0"/>
              <a:t>Fullyrt, að hann hafi verið njósnari</a:t>
            </a:r>
          </a:p>
          <a:p>
            <a:r>
              <a:rPr lang="en-US" smtClean="0"/>
              <a:t>„Látið hefur verið að því liggja að Clark Kerr hafi átt grunsamleg samskipti við Sovétmenn. Víst er að ráðgjöf hans til bresku stjórnarinnar í tengslum við árásina á N4H var kommúnistum mjög í vil.“</a:t>
            </a:r>
            <a:endParaRPr lang="en-US"/>
          </a:p>
        </p:txBody>
      </p:sp>
      <p:pic>
        <p:nvPicPr>
          <p:cNvPr id="5" name="Content Placeholder 4" descr="Kerr.jpg"/>
          <p:cNvPicPr>
            <a:picLocks noGrp="1" noChangeAspect="1"/>
          </p:cNvPicPr>
          <p:nvPr>
            <p:ph sz="half" idx="2"/>
          </p:nvPr>
        </p:nvPicPr>
        <p:blipFill>
          <a:blip r:embed="rId2">
            <a:extLst>
              <a:ext uri="{28A0092B-C50C-407E-A947-70E740481C1C}">
                <a14:useLocalDpi xmlns:a14="http://schemas.microsoft.com/office/drawing/2010/main" val="0"/>
              </a:ext>
            </a:extLst>
          </a:blip>
          <a:srcRect t="4463" b="4463"/>
          <a:stretch>
            <a:fillRect/>
          </a:stretch>
        </p:blipFill>
        <p:spPr/>
      </p:pic>
    </p:spTree>
    <p:extLst>
      <p:ext uri="{BB962C8B-B14F-4D97-AF65-F5344CB8AC3E}">
        <p14:creationId xmlns:p14="http://schemas.microsoft.com/office/powerpoint/2010/main" val="3256854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Furðuleg villa Geirs</a:t>
            </a:r>
          </a:p>
        </p:txBody>
      </p:sp>
      <p:sp>
        <p:nvSpPr>
          <p:cNvPr id="3" name="Content Placeholder 2"/>
          <p:cNvSpPr>
            <a:spLocks noGrp="1"/>
          </p:cNvSpPr>
          <p:nvPr>
            <p:ph sz="half" idx="1"/>
          </p:nvPr>
        </p:nvSpPr>
        <p:spPr/>
        <p:txBody>
          <a:bodyPr/>
          <a:lstStyle/>
          <a:p>
            <a:r>
              <a:rPr lang="en-US"/>
              <a:t>Segir Lin Biao hafa verið varnarmálaráðherra 1949–1971</a:t>
            </a:r>
          </a:p>
          <a:p>
            <a:r>
              <a:rPr lang="en-US"/>
              <a:t>En Peng Dehuai var varnarmálaráðherra 1949–1959, Lin 1949–1971</a:t>
            </a:r>
          </a:p>
        </p:txBody>
      </p:sp>
      <p:pic>
        <p:nvPicPr>
          <p:cNvPr id="5" name="Content Placeholder 4" descr="Lin_Biao.jpg"/>
          <p:cNvPicPr>
            <a:picLocks noGrp="1" noChangeAspect="1"/>
          </p:cNvPicPr>
          <p:nvPr>
            <p:ph sz="half" idx="2"/>
          </p:nvPr>
        </p:nvPicPr>
        <p:blipFill>
          <a:blip r:embed="rId2"/>
          <a:srcRect l="-7257" r="-725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Skiptir þetta m</a:t>
            </a:r>
            <a:r>
              <a:rPr lang="en-US"/>
              <a:t>áli?</a:t>
            </a:r>
            <a:endParaRPr lang="en-US"/>
          </a:p>
        </p:txBody>
      </p:sp>
      <p:sp>
        <p:nvSpPr>
          <p:cNvPr id="5" name="Content Placeholder 4"/>
          <p:cNvSpPr>
            <a:spLocks noGrp="1"/>
          </p:cNvSpPr>
          <p:nvPr>
            <p:ph idx="1"/>
          </p:nvPr>
        </p:nvSpPr>
        <p:spPr/>
        <p:txBody>
          <a:bodyPr/>
          <a:lstStyle/>
          <a:p>
            <a:r>
              <a:rPr lang="en-US"/>
              <a:t>Engin athugasemda Geirs eða Sverris breytir aðalatriðinu</a:t>
            </a:r>
          </a:p>
          <a:p>
            <a:r>
              <a:rPr lang="en-US"/>
              <a:t>Ma</a:t>
            </a:r>
            <a:r>
              <a:rPr lang="en-US"/>
              <a:t>ó Zedong var grimmur fjöldamorðingi</a:t>
            </a:r>
          </a:p>
          <a:p>
            <a:r>
              <a:rPr lang="en-US"/>
              <a:t>Um 70 milljónir manna týndu lífi af völdum hans</a:t>
            </a:r>
          </a:p>
          <a:p>
            <a:r>
              <a:rPr lang="en-US"/>
              <a:t>Og jafnvel þótt fórnarlömbin hefðu verið miklu færri, hefði það ekki skipt máli</a:t>
            </a:r>
            <a:endParaRPr lang="en-US"/>
          </a:p>
        </p:txBody>
      </p:sp>
    </p:spTree>
    <p:extLst>
      <p:ext uri="{BB962C8B-B14F-4D97-AF65-F5344CB8AC3E}">
        <p14:creationId xmlns:p14="http://schemas.microsoft.com/office/powerpoint/2010/main" val="995378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Frank Dikötter</a:t>
            </a:r>
          </a:p>
        </p:txBody>
      </p:sp>
      <p:sp>
        <p:nvSpPr>
          <p:cNvPr id="5" name="Content Placeholder 4"/>
          <p:cNvSpPr>
            <a:spLocks noGrp="1"/>
          </p:cNvSpPr>
          <p:nvPr>
            <p:ph sz="half" idx="1"/>
          </p:nvPr>
        </p:nvSpPr>
        <p:spPr/>
        <p:txBody>
          <a:bodyPr>
            <a:normAutofit fontScale="92500" lnSpcReduction="10000"/>
          </a:bodyPr>
          <a:lstStyle/>
          <a:p>
            <a:r>
              <a:rPr lang="en-US" i="1"/>
              <a:t>Mao’s Great Famine </a:t>
            </a:r>
            <a:r>
              <a:rPr lang="en-US"/>
              <a:t>(2010)</a:t>
            </a:r>
          </a:p>
          <a:p>
            <a:r>
              <a:rPr lang="en-US"/>
              <a:t>45 milljónir manna sultu í hel!</a:t>
            </a:r>
          </a:p>
          <a:p>
            <a:r>
              <a:rPr lang="en-US"/>
              <a:t>Haft aðgang að sumum skjalasöfnum, en alls ekki öllum</a:t>
            </a:r>
          </a:p>
          <a:p>
            <a:r>
              <a:rPr lang="en-US"/>
              <a:t>Maó hafði nægilegar upplýsingar um hungursneyðina 1958–1962</a:t>
            </a:r>
          </a:p>
        </p:txBody>
      </p:sp>
      <p:pic>
        <p:nvPicPr>
          <p:cNvPr id="7" name="Content Placeholder 6" descr="Mao's_Great_Famine.jpg"/>
          <p:cNvPicPr>
            <a:picLocks noGrp="1" noChangeAspect="1"/>
          </p:cNvPicPr>
          <p:nvPr>
            <p:ph sz="half" idx="2"/>
          </p:nvPr>
        </p:nvPicPr>
        <p:blipFill>
          <a:blip r:embed="rId2"/>
          <a:srcRect l="-18709" r="-1870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Síðasta</a:t>
            </a:r>
            <a:r>
              <a:rPr lang="en-US" dirty="0" smtClean="0"/>
              <a:t> </a:t>
            </a:r>
            <a:r>
              <a:rPr lang="en-US" dirty="0" err="1" smtClean="0"/>
              <a:t>nýlendan</a:t>
            </a:r>
            <a:r>
              <a:rPr lang="en-US" dirty="0" smtClean="0"/>
              <a:t>: Hong Kong</a:t>
            </a:r>
            <a:endParaRPr lang="en-US" dirty="0"/>
          </a:p>
        </p:txBody>
      </p:sp>
      <p:sp>
        <p:nvSpPr>
          <p:cNvPr id="3" name="Content Placeholder 2"/>
          <p:cNvSpPr>
            <a:spLocks noGrp="1"/>
          </p:cNvSpPr>
          <p:nvPr>
            <p:ph idx="1"/>
          </p:nvPr>
        </p:nvSpPr>
        <p:spPr/>
        <p:txBody>
          <a:bodyPr/>
          <a:lstStyle/>
          <a:p>
            <a:r>
              <a:rPr lang="en-US" dirty="0" err="1" smtClean="0"/>
              <a:t>Eitt</a:t>
            </a:r>
            <a:r>
              <a:rPr lang="en-US" dirty="0" smtClean="0"/>
              <a:t> </a:t>
            </a:r>
            <a:r>
              <a:rPr lang="en-US" dirty="0" err="1" smtClean="0"/>
              <a:t>frjálsasta</a:t>
            </a:r>
            <a:r>
              <a:rPr lang="en-US" dirty="0" smtClean="0"/>
              <a:t> </a:t>
            </a:r>
            <a:r>
              <a:rPr lang="en-US" dirty="0" err="1" smtClean="0"/>
              <a:t>hagkerfi</a:t>
            </a:r>
            <a:r>
              <a:rPr lang="en-US" dirty="0" smtClean="0"/>
              <a:t> </a:t>
            </a:r>
            <a:r>
              <a:rPr lang="en-US" dirty="0" err="1" smtClean="0"/>
              <a:t>heims</a:t>
            </a:r>
            <a:endParaRPr lang="en-US" dirty="0" smtClean="0"/>
          </a:p>
          <a:p>
            <a:r>
              <a:rPr lang="en-US" dirty="0" err="1" smtClean="0"/>
              <a:t>Ótrúlegar</a:t>
            </a:r>
            <a:r>
              <a:rPr lang="en-US" dirty="0" smtClean="0"/>
              <a:t> </a:t>
            </a:r>
            <a:r>
              <a:rPr lang="en-US" dirty="0" err="1" smtClean="0"/>
              <a:t>framfarir</a:t>
            </a:r>
            <a:endParaRPr lang="en-US" dirty="0" smtClean="0"/>
          </a:p>
          <a:p>
            <a:r>
              <a:rPr lang="en-US" dirty="0" err="1" smtClean="0"/>
              <a:t>Meiri</a:t>
            </a:r>
            <a:r>
              <a:rPr lang="en-US" dirty="0" smtClean="0"/>
              <a:t> </a:t>
            </a:r>
            <a:r>
              <a:rPr lang="en-US" dirty="0" err="1" smtClean="0"/>
              <a:t>áhuga</a:t>
            </a:r>
            <a:r>
              <a:rPr lang="en-US" dirty="0" smtClean="0"/>
              <a:t> </a:t>
            </a:r>
            <a:r>
              <a:rPr lang="en-US" dirty="0" err="1" smtClean="0"/>
              <a:t>á</a:t>
            </a:r>
            <a:r>
              <a:rPr lang="en-US" dirty="0" smtClean="0"/>
              <a:t> </a:t>
            </a:r>
            <a:r>
              <a:rPr lang="en-US" dirty="0" err="1" smtClean="0"/>
              <a:t>að</a:t>
            </a:r>
            <a:r>
              <a:rPr lang="en-US" dirty="0" smtClean="0"/>
              <a:t> </a:t>
            </a:r>
            <a:r>
              <a:rPr lang="en-US" dirty="0" err="1" smtClean="0"/>
              <a:t>skapa</a:t>
            </a:r>
            <a:r>
              <a:rPr lang="en-US" dirty="0" smtClean="0"/>
              <a:t> </a:t>
            </a:r>
            <a:r>
              <a:rPr lang="en-US" dirty="0" err="1" smtClean="0"/>
              <a:t>auð</a:t>
            </a:r>
            <a:r>
              <a:rPr lang="en-US" dirty="0" smtClean="0"/>
              <a:t> en </a:t>
            </a:r>
            <a:r>
              <a:rPr lang="en-US" dirty="0" err="1" smtClean="0"/>
              <a:t>skipta</a:t>
            </a:r>
            <a:r>
              <a:rPr lang="en-US" dirty="0" smtClean="0"/>
              <a:t> </a:t>
            </a:r>
            <a:r>
              <a:rPr lang="en-US" dirty="0" err="1" smtClean="0"/>
              <a:t>honum</a:t>
            </a:r>
            <a:endParaRPr lang="en-US" dirty="0" smtClean="0"/>
          </a:p>
          <a:p>
            <a:r>
              <a:rPr lang="en-US" dirty="0" err="1" smtClean="0"/>
              <a:t>Vildu</a:t>
            </a:r>
            <a:r>
              <a:rPr lang="en-US" dirty="0" smtClean="0"/>
              <a:t> </a:t>
            </a:r>
            <a:r>
              <a:rPr lang="en-US" dirty="0" err="1" smtClean="0"/>
              <a:t>alls</a:t>
            </a:r>
            <a:r>
              <a:rPr lang="en-US" dirty="0" smtClean="0"/>
              <a:t> </a:t>
            </a:r>
            <a:r>
              <a:rPr lang="en-US" dirty="0" err="1" smtClean="0"/>
              <a:t>ekki</a:t>
            </a:r>
            <a:r>
              <a:rPr lang="en-US" dirty="0" smtClean="0"/>
              <a:t> </a:t>
            </a:r>
            <a:r>
              <a:rPr lang="en-US" dirty="0" err="1" smtClean="0"/>
              <a:t>losna</a:t>
            </a:r>
            <a:r>
              <a:rPr lang="en-US" dirty="0" smtClean="0"/>
              <a:t> </a:t>
            </a:r>
            <a:r>
              <a:rPr lang="en-US" dirty="0" err="1" smtClean="0"/>
              <a:t>við</a:t>
            </a:r>
            <a:r>
              <a:rPr lang="en-US" dirty="0" smtClean="0"/>
              <a:t> </a:t>
            </a:r>
            <a:r>
              <a:rPr lang="en-US" dirty="0" err="1" smtClean="0"/>
              <a:t>nýlendustjórnina</a:t>
            </a:r>
            <a:r>
              <a:rPr lang="en-US" dirty="0" smtClean="0"/>
              <a:t>!</a:t>
            </a:r>
            <a:endParaRPr lang="en-US" dirty="0"/>
          </a:p>
          <a:p>
            <a:r>
              <a:rPr lang="en-US" dirty="0" err="1" smtClean="0"/>
              <a:t>Singapúr</a:t>
            </a:r>
            <a:r>
              <a:rPr lang="en-US" dirty="0" smtClean="0"/>
              <a:t> </a:t>
            </a:r>
            <a:r>
              <a:rPr lang="en-US" dirty="0" err="1" smtClean="0"/>
              <a:t>fékk</a:t>
            </a:r>
            <a:r>
              <a:rPr lang="en-US" dirty="0" smtClean="0"/>
              <a:t> </a:t>
            </a:r>
            <a:r>
              <a:rPr lang="en-US" dirty="0" err="1" smtClean="0"/>
              <a:t>að</a:t>
            </a:r>
            <a:r>
              <a:rPr lang="en-US" dirty="0" smtClean="0"/>
              <a:t> ganga </a:t>
            </a:r>
            <a:r>
              <a:rPr lang="en-US" dirty="0" err="1" smtClean="0"/>
              <a:t>úr</a:t>
            </a:r>
            <a:r>
              <a:rPr lang="en-US" dirty="0" smtClean="0"/>
              <a:t> </a:t>
            </a:r>
            <a:r>
              <a:rPr lang="en-US" dirty="0" err="1" smtClean="0"/>
              <a:t>sambandi</a:t>
            </a:r>
            <a:r>
              <a:rPr lang="en-US" dirty="0" smtClean="0"/>
              <a:t> </a:t>
            </a:r>
            <a:r>
              <a:rPr lang="en-US" dirty="0" err="1" smtClean="0"/>
              <a:t>við</a:t>
            </a:r>
            <a:r>
              <a:rPr lang="en-US" dirty="0" smtClean="0"/>
              <a:t> </a:t>
            </a:r>
            <a:r>
              <a:rPr lang="en-US" dirty="0" err="1" smtClean="0"/>
              <a:t>Malasíu</a:t>
            </a:r>
            <a:r>
              <a:rPr lang="en-US" dirty="0" smtClean="0"/>
              <a:t>, en Hong Kong </a:t>
            </a:r>
            <a:r>
              <a:rPr lang="en-US" dirty="0" err="1" smtClean="0"/>
              <a:t>ekki</a:t>
            </a:r>
            <a:r>
              <a:rPr lang="en-US" dirty="0" smtClean="0"/>
              <a:t> </a:t>
            </a:r>
            <a:r>
              <a:rPr lang="en-US" dirty="0" err="1" smtClean="0"/>
              <a:t>úr</a:t>
            </a:r>
            <a:r>
              <a:rPr lang="en-US" dirty="0" smtClean="0"/>
              <a:t> </a:t>
            </a:r>
            <a:r>
              <a:rPr lang="en-US" dirty="0" err="1" smtClean="0"/>
              <a:t>sambandi</a:t>
            </a:r>
            <a:r>
              <a:rPr lang="en-US" dirty="0" smtClean="0"/>
              <a:t> </a:t>
            </a:r>
            <a:r>
              <a:rPr lang="en-US" dirty="0" err="1" smtClean="0"/>
              <a:t>við</a:t>
            </a:r>
            <a:r>
              <a:rPr lang="en-US" dirty="0" smtClean="0"/>
              <a:t> </a:t>
            </a:r>
            <a:r>
              <a:rPr lang="en-US" dirty="0" err="1" smtClean="0"/>
              <a:t>Kína</a:t>
            </a:r>
            <a:endParaRPr lang="en-US" dirty="0"/>
          </a:p>
        </p:txBody>
      </p:sp>
    </p:spTree>
    <p:extLst>
      <p:ext uri="{BB962C8B-B14F-4D97-AF65-F5344CB8AC3E}">
        <p14:creationId xmlns:p14="http://schemas.microsoft.com/office/powerpoint/2010/main" val="1346554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Spá</a:t>
            </a:r>
            <a:r>
              <a:rPr lang="en-US" dirty="0" smtClean="0"/>
              <a:t> </a:t>
            </a:r>
            <a:r>
              <a:rPr lang="en-US" dirty="0" err="1" smtClean="0"/>
              <a:t>mín</a:t>
            </a:r>
            <a:r>
              <a:rPr lang="en-US" dirty="0" smtClean="0"/>
              <a:t> </a:t>
            </a:r>
            <a:r>
              <a:rPr lang="en-US" err="1" smtClean="0"/>
              <a:t>í</a:t>
            </a:r>
            <a:r>
              <a:rPr lang="en-US" smtClean="0"/>
              <a:t> DV 19. janúar </a:t>
            </a:r>
            <a:r>
              <a:rPr lang="en-US" dirty="0" smtClean="0"/>
              <a:t>1987</a:t>
            </a:r>
            <a:endParaRPr lang="en-US" dirty="0"/>
          </a:p>
        </p:txBody>
      </p:sp>
      <p:pic>
        <p:nvPicPr>
          <p:cNvPr id="4" name="Content Placeholder 3" descr="HHG.Úrklippa.jpg"/>
          <p:cNvPicPr>
            <a:picLocks noGrp="1" noChangeAspect="1"/>
          </p:cNvPicPr>
          <p:nvPr>
            <p:ph idx="1"/>
          </p:nvPr>
        </p:nvPicPr>
        <p:blipFill>
          <a:blip r:embed="rId2">
            <a:extLst>
              <a:ext uri="{28A0092B-C50C-407E-A947-70E740481C1C}">
                <a14:useLocalDpi xmlns:a14="http://schemas.microsoft.com/office/drawing/2010/main" val="0"/>
              </a:ext>
            </a:extLst>
          </a:blip>
          <a:srcRect l="3155" r="3155"/>
          <a:stretch>
            <a:fillRect/>
          </a:stretch>
        </p:blipFill>
        <p:spPr/>
      </p:pic>
    </p:spTree>
    <p:extLst>
      <p:ext uri="{BB962C8B-B14F-4D97-AF65-F5344CB8AC3E}">
        <p14:creationId xmlns:p14="http://schemas.microsoft.com/office/powerpoint/2010/main" val="397660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Kína</a:t>
            </a:r>
            <a:r>
              <a:rPr lang="en-US" dirty="0" smtClean="0"/>
              <a:t> </a:t>
            </a:r>
            <a:r>
              <a:rPr lang="en-US" dirty="0" err="1" smtClean="0"/>
              <a:t>og</a:t>
            </a:r>
            <a:r>
              <a:rPr lang="en-US" dirty="0" smtClean="0"/>
              <a:t> </a:t>
            </a:r>
            <a:r>
              <a:rPr lang="en-US" dirty="0" err="1" smtClean="0"/>
              <a:t>önnur</a:t>
            </a:r>
            <a:r>
              <a:rPr lang="en-US" dirty="0" smtClean="0"/>
              <a:t> </a:t>
            </a:r>
            <a:r>
              <a:rPr lang="en-US" dirty="0" err="1" smtClean="0"/>
              <a:t>lönd</a:t>
            </a:r>
            <a:r>
              <a:rPr lang="en-US" dirty="0" smtClean="0"/>
              <a:t> 2011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671100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5504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Skýringar á gagnrýni</a:t>
            </a:r>
            <a:endParaRPr lang="en-US"/>
          </a:p>
        </p:txBody>
      </p:sp>
      <p:sp>
        <p:nvSpPr>
          <p:cNvPr id="3" name="Content Placeholder 2"/>
          <p:cNvSpPr>
            <a:spLocks noGrp="1"/>
          </p:cNvSpPr>
          <p:nvPr>
            <p:ph idx="1"/>
          </p:nvPr>
        </p:nvSpPr>
        <p:spPr/>
        <p:txBody>
          <a:bodyPr/>
          <a:lstStyle/>
          <a:p>
            <a:r>
              <a:rPr lang="en-US"/>
              <a:t>Afbrýðisemi smáatriðafræðinga í garð metsöluhöfunda</a:t>
            </a:r>
          </a:p>
          <a:p>
            <a:r>
              <a:rPr lang="en-US"/>
              <a:t>Margir tengdir Kínastjórn</a:t>
            </a:r>
          </a:p>
          <a:p>
            <a:r>
              <a:rPr lang="en-US"/>
              <a:t>Margir vinstri sinnar</a:t>
            </a:r>
          </a:p>
          <a:p>
            <a:r>
              <a:rPr lang="en-US"/>
              <a:t>Sambærilegt við afstöðuna til Stalíns og Ráðstjórnarríkjanna, áður en skjalasöfn opnuðust: Conquest og Solzhenítsyn</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Ofbeldishefð?</a:t>
            </a:r>
          </a:p>
        </p:txBody>
      </p:sp>
      <p:pic>
        <p:nvPicPr>
          <p:cNvPr id="7" name="Content Placeholder 6" descr="qinshihuang01s.jpg"/>
          <p:cNvPicPr>
            <a:picLocks noGrp="1" noChangeAspect="1"/>
          </p:cNvPicPr>
          <p:nvPr>
            <p:ph sz="half" idx="1"/>
          </p:nvPr>
        </p:nvPicPr>
        <p:blipFill>
          <a:blip r:embed="rId2"/>
          <a:srcRect l="-13601" r="-13601"/>
          <a:stretch>
            <a:fillRect/>
          </a:stretch>
        </p:blipFill>
        <p:spPr/>
      </p:pic>
      <p:sp>
        <p:nvSpPr>
          <p:cNvPr id="6" name="Content Placeholder 5"/>
          <p:cNvSpPr>
            <a:spLocks noGrp="1"/>
          </p:cNvSpPr>
          <p:nvPr>
            <p:ph sz="half" idx="2"/>
          </p:nvPr>
        </p:nvSpPr>
        <p:spPr/>
        <p:txBody>
          <a:bodyPr>
            <a:normAutofit/>
          </a:bodyPr>
          <a:lstStyle/>
          <a:p>
            <a:r>
              <a:rPr lang="en-US"/>
              <a:t>Qin Shi (221–210 f. Kr.) lét grafa menn lifandi og brenndi bókum, reisti múrinn</a:t>
            </a:r>
          </a:p>
          <a:p>
            <a:r>
              <a:rPr lang="en-US"/>
              <a:t>Taipeng-uppreisnin olli dauða 10–20 milljóna</a:t>
            </a:r>
          </a:p>
          <a:p>
            <a:r>
              <a:rPr lang="en-US"/>
              <a:t>Sjaldnast þó glæpir að yfirlögðu ráði</a:t>
            </a:r>
          </a:p>
          <a:p>
            <a:r>
              <a:rPr lang="en-US"/>
              <a:t>Eðlismunur á maóisma</a:t>
            </a:r>
          </a:p>
          <a:p>
            <a:endParaRPr lang="en-US"/>
          </a:p>
        </p:txBody>
      </p:sp>
    </p:spTree>
    <p:extLst>
      <p:ext uri="{BB962C8B-B14F-4D97-AF65-F5344CB8AC3E}">
        <p14:creationId xmlns:p14="http://schemas.microsoft.com/office/powerpoint/2010/main" val="40390518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Hugmyndafræði?</a:t>
            </a:r>
            <a:endParaRPr lang="en-US"/>
          </a:p>
        </p:txBody>
      </p:sp>
      <p:pic>
        <p:nvPicPr>
          <p:cNvPr id="9" name="Content Placeholder 8" descr="Mao.jpg"/>
          <p:cNvPicPr>
            <a:picLocks noGrp="1" noChangeAspect="1"/>
          </p:cNvPicPr>
          <p:nvPr>
            <p:ph sz="half" idx="2"/>
          </p:nvPr>
        </p:nvPicPr>
        <p:blipFill>
          <a:blip r:embed="rId2">
            <a:extLst>
              <a:ext uri="{28A0092B-C50C-407E-A947-70E740481C1C}">
                <a14:useLocalDpi xmlns:a14="http://schemas.microsoft.com/office/drawing/2010/main" val="0"/>
              </a:ext>
            </a:extLst>
          </a:blip>
          <a:srcRect t="6116" b="6116"/>
          <a:stretch>
            <a:fillRect/>
          </a:stretch>
        </p:blipFill>
        <p:spPr>
          <a:xfrm>
            <a:off x="5031580" y="1600200"/>
            <a:ext cx="3655219" cy="4096317"/>
          </a:xfrm>
        </p:spPr>
      </p:pic>
      <p:sp>
        <p:nvSpPr>
          <p:cNvPr id="8" name="Content Placeholder 7"/>
          <p:cNvSpPr>
            <a:spLocks noGrp="1"/>
          </p:cNvSpPr>
          <p:nvPr>
            <p:ph sz="half" idx="1"/>
          </p:nvPr>
        </p:nvSpPr>
        <p:spPr>
          <a:xfrm>
            <a:off x="457200" y="1600200"/>
            <a:ext cx="4249030" cy="4525963"/>
          </a:xfrm>
        </p:spPr>
        <p:txBody>
          <a:bodyPr>
            <a:normAutofit fontScale="92500" lnSpcReduction="10000"/>
          </a:bodyPr>
          <a:lstStyle/>
          <a:p>
            <a:r>
              <a:rPr lang="en-US"/>
              <a:t>Trotskíj 1904: „Fyrst kemur flokksskipulagið í stað flokksins; síðan kemur miðstjórnin í stað flokksskipulagsins; loks kemur einræðisherrann í stað miðstjórnarinnar.“</a:t>
            </a:r>
            <a:endParaRPr lang="en-US" sz="2400"/>
          </a:p>
          <a:p>
            <a:r>
              <a:rPr lang="en-US"/>
              <a:t>Marxisminn, draumurinn um umsköpun heimsins og endurgerð mannsins með ofbeldi, gerir Maó og Stal</a:t>
            </a:r>
            <a:r>
              <a:rPr lang="en-US"/>
              <a:t>ín</a:t>
            </a:r>
            <a:r>
              <a:rPr lang="en-US"/>
              <a:t> mögulega</a:t>
            </a:r>
          </a:p>
          <a:p>
            <a:endParaRPr lang="en-US"/>
          </a:p>
        </p:txBody>
      </p:sp>
    </p:spTree>
    <p:extLst>
      <p:ext uri="{BB962C8B-B14F-4D97-AF65-F5344CB8AC3E}">
        <p14:creationId xmlns:p14="http://schemas.microsoft.com/office/powerpoint/2010/main" val="28349101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Svartbók kommúnismans</a:t>
            </a:r>
          </a:p>
        </p:txBody>
      </p:sp>
      <p:sp>
        <p:nvSpPr>
          <p:cNvPr id="3" name="Content Placeholder 2"/>
          <p:cNvSpPr>
            <a:spLocks noGrp="1"/>
          </p:cNvSpPr>
          <p:nvPr>
            <p:ph sz="half" idx="1"/>
          </p:nvPr>
        </p:nvSpPr>
        <p:spPr/>
        <p:txBody>
          <a:bodyPr/>
          <a:lstStyle/>
          <a:p>
            <a:r>
              <a:rPr lang="en-US"/>
              <a:t>7–10 milljónir drepnar</a:t>
            </a:r>
          </a:p>
          <a:p>
            <a:r>
              <a:rPr lang="en-US"/>
              <a:t>20 milljónir týndu lífi í þrælkunarbúðum</a:t>
            </a:r>
          </a:p>
          <a:p>
            <a:r>
              <a:rPr lang="en-US"/>
              <a:t>20–43 milljónir sultu í hel</a:t>
            </a:r>
          </a:p>
          <a:p>
            <a:r>
              <a:rPr lang="en-US"/>
              <a:t>Stéphane Courtois: 26 útgáfur, hvorki á kínversku né víetnömsku</a:t>
            </a:r>
          </a:p>
        </p:txBody>
      </p:sp>
      <p:pic>
        <p:nvPicPr>
          <p:cNvPr id="5" name="Content Placeholder 4" descr="Svartbók.kápa.jpg"/>
          <p:cNvPicPr>
            <a:picLocks noGrp="1" noChangeAspect="1"/>
          </p:cNvPicPr>
          <p:nvPr>
            <p:ph sz="half" idx="2"/>
          </p:nvPr>
        </p:nvPicPr>
        <p:blipFill>
          <a:blip r:embed="rId2"/>
          <a:srcRect l="-15317" r="-1531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Glæpir skv. Nürnberg-dómnum</a:t>
            </a:r>
            <a:endParaRPr lang="en-US"/>
          </a:p>
        </p:txBody>
      </p:sp>
      <p:sp>
        <p:nvSpPr>
          <p:cNvPr id="5" name="Content Placeholder 4"/>
          <p:cNvSpPr>
            <a:spLocks noGrp="1"/>
          </p:cNvSpPr>
          <p:nvPr>
            <p:ph idx="1"/>
          </p:nvPr>
        </p:nvSpPr>
        <p:spPr/>
        <p:txBody>
          <a:bodyPr>
            <a:normAutofit fontScale="92500"/>
          </a:bodyPr>
          <a:lstStyle/>
          <a:p>
            <a:r>
              <a:rPr lang="en-US" smtClean="0"/>
              <a:t>Glæpir gegn friðnum fela í sér „skipulagningu, undirbúning, upphaf eða rekstur árásarstríðs“</a:t>
            </a:r>
          </a:p>
          <a:p>
            <a:r>
              <a:rPr lang="en-US" smtClean="0"/>
              <a:t>Stríðsglæpir fela í sér „brot á lögum eða venjum um stríð, … morð, illa meðferð eða brottflutning óbreyttra borgara“</a:t>
            </a:r>
          </a:p>
          <a:p>
            <a:r>
              <a:rPr lang="en-US" smtClean="0"/>
              <a:t>Glæpir gegn mannkyni: „Morð, útrýming, þrælkun, nauðungarflutningar og annars konar ómannúðlegur verknaður … eða ofsóknir af stjórnmálaástæðum, vegna kynþáttar eða trúar“</a:t>
            </a:r>
            <a:endParaRPr lang="en-US"/>
          </a:p>
        </p:txBody>
      </p:sp>
    </p:spTree>
    <p:extLst>
      <p:ext uri="{BB962C8B-B14F-4D97-AF65-F5344CB8AC3E}">
        <p14:creationId xmlns:p14="http://schemas.microsoft.com/office/powerpoint/2010/main" val="7074696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Hitler og Maó</a:t>
            </a:r>
            <a:endParaRPr lang="en-US"/>
          </a:p>
        </p:txBody>
      </p:sp>
      <p:sp>
        <p:nvSpPr>
          <p:cNvPr id="3" name="Content Placeholder 2"/>
          <p:cNvSpPr>
            <a:spLocks noGrp="1"/>
          </p:cNvSpPr>
          <p:nvPr>
            <p:ph sz="half" idx="1"/>
          </p:nvPr>
        </p:nvSpPr>
        <p:spPr/>
        <p:txBody>
          <a:bodyPr>
            <a:normAutofit fontScale="92500" lnSpcReduction="20000"/>
          </a:bodyPr>
          <a:lstStyle/>
          <a:p>
            <a:r>
              <a:rPr lang="en-US" i="1" smtClean="0"/>
              <a:t>Glæpir gegn friðnum: </a:t>
            </a:r>
            <a:r>
              <a:rPr lang="en-US" smtClean="0"/>
              <a:t>Hertaka Súdetahéraða 1938, griðasáttmáli við Stalín og innrás í Pólland 1939</a:t>
            </a:r>
          </a:p>
          <a:p>
            <a:r>
              <a:rPr lang="en-US" i="1" smtClean="0"/>
              <a:t>Stríðsglæpir: </a:t>
            </a:r>
            <a:r>
              <a:rPr lang="en-US" smtClean="0"/>
              <a:t>Meðferð rússneskra stríðsfanga</a:t>
            </a:r>
          </a:p>
          <a:p>
            <a:r>
              <a:rPr lang="en-US" i="1" smtClean="0"/>
              <a:t>Glæpir gegn mannkyni: </a:t>
            </a:r>
            <a:r>
              <a:rPr lang="en-US" smtClean="0"/>
              <a:t>Þjóðarmorð á Gyðingum og Sígaunum, ofsóknir, útrýmingarbúðir, pyndingar, kúgun</a:t>
            </a:r>
          </a:p>
          <a:p>
            <a:r>
              <a:rPr lang="en-US" smtClean="0"/>
              <a:t>12 milljónir fórnarlamba</a:t>
            </a:r>
            <a:endParaRPr lang="en-US"/>
          </a:p>
        </p:txBody>
      </p:sp>
      <p:sp>
        <p:nvSpPr>
          <p:cNvPr id="8" name="Content Placeholder 7"/>
          <p:cNvSpPr>
            <a:spLocks noGrp="1"/>
          </p:cNvSpPr>
          <p:nvPr>
            <p:ph sz="half" idx="2"/>
          </p:nvPr>
        </p:nvSpPr>
        <p:spPr/>
        <p:txBody>
          <a:bodyPr>
            <a:normAutofit fontScale="92500" lnSpcReduction="20000"/>
          </a:bodyPr>
          <a:lstStyle/>
          <a:p>
            <a:r>
              <a:rPr lang="en-US" i="1" smtClean="0"/>
              <a:t>Glæpir gegn friðnum: </a:t>
            </a:r>
            <a:r>
              <a:rPr lang="en-US" smtClean="0"/>
              <a:t>Hertaka Tíbets, </a:t>
            </a:r>
            <a:r>
              <a:rPr lang="en-US"/>
              <a:t>i</a:t>
            </a:r>
            <a:r>
              <a:rPr lang="en-US" smtClean="0"/>
              <a:t>nnrás og íhlutun í Kóreu 1950–1953, árás á Indland 1962</a:t>
            </a:r>
          </a:p>
          <a:p>
            <a:r>
              <a:rPr lang="en-US" i="1" smtClean="0"/>
              <a:t>Stríðsglæpir: </a:t>
            </a:r>
            <a:r>
              <a:rPr lang="en-US" smtClean="0"/>
              <a:t>Meðferð fanga í Kóreu</a:t>
            </a:r>
          </a:p>
          <a:p>
            <a:r>
              <a:rPr lang="en-US" i="1" smtClean="0"/>
              <a:t>Glæpir gegn mannkyni: </a:t>
            </a:r>
            <a:r>
              <a:rPr lang="en-US" smtClean="0"/>
              <a:t>Þjóðarmorð í Tíbet, aðstoð við þjóðarmorð í Kambodíu, ofsóknir, þrælkunarbúðir, pyndingar, kúgun</a:t>
            </a:r>
          </a:p>
          <a:p>
            <a:r>
              <a:rPr lang="en-US" smtClean="0"/>
              <a:t>70 milljónir fórnarlamba</a:t>
            </a:r>
            <a:endParaRPr lang="en-US"/>
          </a:p>
        </p:txBody>
      </p:sp>
    </p:spTree>
    <p:extLst>
      <p:ext uri="{BB962C8B-B14F-4D97-AF65-F5344CB8AC3E}">
        <p14:creationId xmlns:p14="http://schemas.microsoft.com/office/powerpoint/2010/main" val="12099752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Hitler hvergi, Maó enn á Torginu</a:t>
            </a:r>
            <a:endParaRPr lang="en-US"/>
          </a:p>
        </p:txBody>
      </p:sp>
      <p:pic>
        <p:nvPicPr>
          <p:cNvPr id="7" name="Content Placeholder 6" descr="Tiananmen_Mao.jpg"/>
          <p:cNvPicPr>
            <a:picLocks noGrp="1" noChangeAspect="1"/>
          </p:cNvPicPr>
          <p:nvPr>
            <p:ph idx="1"/>
          </p:nvPr>
        </p:nvPicPr>
        <p:blipFill>
          <a:blip r:embed="rId2">
            <a:extLst>
              <a:ext uri="{28A0092B-C50C-407E-A947-70E740481C1C}">
                <a14:useLocalDpi xmlns:a14="http://schemas.microsoft.com/office/drawing/2010/main" val="0"/>
              </a:ext>
            </a:extLst>
          </a:blip>
          <a:srcRect t="26486" b="26486"/>
          <a:stretch>
            <a:fillRect/>
          </a:stretch>
        </p:blipFill>
        <p:spPr/>
      </p:pic>
    </p:spTree>
    <p:extLst>
      <p:ext uri="{BB962C8B-B14F-4D97-AF65-F5344CB8AC3E}">
        <p14:creationId xmlns:p14="http://schemas.microsoft.com/office/powerpoint/2010/main" val="548384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Bók Jung Chang og Hallidays</a:t>
            </a:r>
          </a:p>
        </p:txBody>
      </p:sp>
      <p:sp>
        <p:nvSpPr>
          <p:cNvPr id="3" name="Content Placeholder 2"/>
          <p:cNvSpPr>
            <a:spLocks noGrp="1"/>
          </p:cNvSpPr>
          <p:nvPr>
            <p:ph sz="half" idx="1"/>
          </p:nvPr>
        </p:nvSpPr>
        <p:spPr/>
        <p:txBody>
          <a:bodyPr>
            <a:normAutofit lnSpcReduction="10000"/>
          </a:bodyPr>
          <a:lstStyle/>
          <a:p>
            <a:r>
              <a:rPr lang="en-US"/>
              <a:t>3 milljónir drepnar við valdatökuna</a:t>
            </a:r>
          </a:p>
          <a:p>
            <a:r>
              <a:rPr lang="en-US"/>
              <a:t>27 milljónir týndu lífi í þrælkunarbúðunum</a:t>
            </a:r>
          </a:p>
          <a:p>
            <a:r>
              <a:rPr lang="en-US"/>
              <a:t>37 milljónir sultu í hel</a:t>
            </a:r>
          </a:p>
          <a:p>
            <a:r>
              <a:rPr lang="en-US"/>
              <a:t>3 milljónir drepnar í Menningarbyltingunni</a:t>
            </a:r>
          </a:p>
          <a:p>
            <a:r>
              <a:rPr lang="en-US"/>
              <a:t>Bönnuð í Kína</a:t>
            </a:r>
          </a:p>
          <a:p>
            <a:r>
              <a:rPr lang="en-US"/>
              <a:t>Jafnvel ekki leyfðir ritdómar </a:t>
            </a:r>
          </a:p>
        </p:txBody>
      </p:sp>
      <p:pic>
        <p:nvPicPr>
          <p:cNvPr id="5" name="Content Placeholder 4" descr="5076-1751.jpg"/>
          <p:cNvPicPr>
            <a:picLocks noGrp="1" noChangeAspect="1"/>
          </p:cNvPicPr>
          <p:nvPr>
            <p:ph sz="half" idx="2"/>
          </p:nvPr>
        </p:nvPicPr>
        <p:blipFill>
          <a:blip r:embed="rId2"/>
          <a:srcRect l="-18836" r="-1883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Blóðbað við valdatöku</a:t>
            </a:r>
          </a:p>
        </p:txBody>
      </p:sp>
      <p:pic>
        <p:nvPicPr>
          <p:cNvPr id="4" name="Content Placeholder 3" descr="Landeigandiskotinn.jpg"/>
          <p:cNvPicPr>
            <a:picLocks noGrp="1" noChangeAspect="1"/>
          </p:cNvPicPr>
          <p:nvPr>
            <p:ph idx="1"/>
          </p:nvPr>
        </p:nvPicPr>
        <p:blipFill>
          <a:blip r:embed="rId2"/>
          <a:srcRect l="-11853" r="-1185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Laogai: Þrælkunarbúðir</a:t>
            </a:r>
          </a:p>
        </p:txBody>
      </p:sp>
      <p:pic>
        <p:nvPicPr>
          <p:cNvPr id="4" name="Content Placeholder 3" descr="Laogaiveggur.jpg"/>
          <p:cNvPicPr>
            <a:picLocks noGrp="1" noChangeAspect="1"/>
          </p:cNvPicPr>
          <p:nvPr>
            <p:ph idx="1"/>
          </p:nvPr>
        </p:nvPicPr>
        <p:blipFill>
          <a:blip r:embed="rId2"/>
          <a:srcRect t="-282" b="-28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Hungursneyðin 1958–1962</a:t>
            </a:r>
          </a:p>
        </p:txBody>
      </p:sp>
      <p:pic>
        <p:nvPicPr>
          <p:cNvPr id="4" name="Content Placeholder 3" descr="Maógrefur.jpg"/>
          <p:cNvPicPr>
            <a:picLocks noGrp="1" noChangeAspect="1"/>
          </p:cNvPicPr>
          <p:nvPr>
            <p:ph idx="1"/>
          </p:nvPr>
        </p:nvPicPr>
        <p:blipFill>
          <a:blip r:embed="rId2"/>
          <a:srcRect l="-49733" r="-4973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Nægileg vitneskja</a:t>
            </a:r>
          </a:p>
        </p:txBody>
      </p:sp>
      <p:sp>
        <p:nvSpPr>
          <p:cNvPr id="3" name="Content Placeholder 2"/>
          <p:cNvSpPr>
            <a:spLocks noGrp="1"/>
          </p:cNvSpPr>
          <p:nvPr>
            <p:ph sz="half" idx="1"/>
          </p:nvPr>
        </p:nvSpPr>
        <p:spPr/>
        <p:txBody>
          <a:bodyPr>
            <a:normAutofit fontScale="92500" lnSpcReduction="20000"/>
          </a:bodyPr>
          <a:lstStyle/>
          <a:p>
            <a:r>
              <a:rPr lang="en-US"/>
              <a:t>Sr. Jóhann Hannesson í </a:t>
            </a:r>
            <a:r>
              <a:rPr lang="en-US" i="1"/>
              <a:t>Morgunblaðinu</a:t>
            </a:r>
            <a:r>
              <a:rPr lang="en-US"/>
              <a:t> 1952 um valdatöku kommúnista</a:t>
            </a:r>
          </a:p>
          <a:p>
            <a:r>
              <a:rPr lang="en-US"/>
              <a:t>Fjöldaaftökur, menn grafnir </a:t>
            </a:r>
            <a:r>
              <a:rPr lang="en-US" smtClean="0"/>
              <a:t>lifandi</a:t>
            </a:r>
          </a:p>
          <a:p>
            <a:r>
              <a:rPr lang="en-US" smtClean="0"/>
              <a:t>Þrælkunarbúðir</a:t>
            </a:r>
            <a:endParaRPr lang="en-US"/>
          </a:p>
          <a:p>
            <a:r>
              <a:rPr lang="en-US"/>
              <a:t>Hvorki málfrelsi né trúfrelsi</a:t>
            </a:r>
          </a:p>
          <a:p>
            <a:r>
              <a:rPr lang="en-US"/>
              <a:t>Menntamenn jafnvel sviptir „þagnarfrelsi</a:t>
            </a:r>
            <a:r>
              <a:rPr lang="en-US" smtClean="0"/>
              <a:t>“</a:t>
            </a:r>
          </a:p>
          <a:p>
            <a:r>
              <a:rPr lang="en-US" smtClean="0"/>
              <a:t>Sverrir Kristjánsson svaraði í </a:t>
            </a:r>
            <a:r>
              <a:rPr lang="en-US" i="1" smtClean="0"/>
              <a:t>Þjóðviljanum</a:t>
            </a:r>
            <a:endParaRPr lang="en-US" i="1"/>
          </a:p>
        </p:txBody>
      </p:sp>
      <p:pic>
        <p:nvPicPr>
          <p:cNvPr id="7" name="Content Placeholder 6" descr="JóhannHannesson.jpg"/>
          <p:cNvPicPr>
            <a:picLocks noGrp="1" noChangeAspect="1"/>
          </p:cNvPicPr>
          <p:nvPr>
            <p:ph sz="half" idx="2"/>
          </p:nvPr>
        </p:nvPicPr>
        <p:blipFill>
          <a:blip r:embed="rId2"/>
          <a:srcRect l="-6389" r="-6389"/>
          <a:stretch>
            <a:fillRect/>
          </a:stretch>
        </p:blipFill>
        <p:spPr/>
      </p:pic>
    </p:spTree>
    <p:extLst>
      <p:ext uri="{BB962C8B-B14F-4D97-AF65-F5344CB8AC3E}">
        <p14:creationId xmlns:p14="http://schemas.microsoft.com/office/powerpoint/2010/main" val="34266824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2101</TotalTime>
  <Words>1626</Words>
  <Application>Microsoft Macintosh PowerPoint</Application>
  <PresentationFormat>On-screen Show (4:3)</PresentationFormat>
  <Paragraphs>169</Paragraphs>
  <Slides>42</Slides>
  <Notes>0</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Maó og sagan  sem hefur verið sögð</vt:lpstr>
      <vt:lpstr>Hlutverk og skyldur sagnfræðinga</vt:lpstr>
      <vt:lpstr>Böðlar sögunnar</vt:lpstr>
      <vt:lpstr>Svartbók kommúnismans</vt:lpstr>
      <vt:lpstr>Bók Jung Chang og Hallidays</vt:lpstr>
      <vt:lpstr>Blóðbað við valdatöku</vt:lpstr>
      <vt:lpstr>Laogai: Þrælkunarbúðir</vt:lpstr>
      <vt:lpstr>Hungursneyðin 1958–1962</vt:lpstr>
      <vt:lpstr>Nægileg vitneskja</vt:lpstr>
      <vt:lpstr>„Maó er forsöngvarinn“</vt:lpstr>
      <vt:lpstr>Tíðar heimsóknir</vt:lpstr>
      <vt:lpstr>SÍA-skýrslurnar</vt:lpstr>
      <vt:lpstr>Skúli Magnússon 1959–1960</vt:lpstr>
      <vt:lpstr>Nægileg vitneskja</vt:lpstr>
      <vt:lpstr>Baldur Ragnarsson: Kína</vt:lpstr>
      <vt:lpstr>Þórhildur Þorleifsdóttir</vt:lpstr>
      <vt:lpstr>Dæmi um „alþýðuvöld“</vt:lpstr>
      <vt:lpstr>Dæmi um „alþýðuvöld“</vt:lpstr>
      <vt:lpstr>Beijing 1989</vt:lpstr>
      <vt:lpstr>Gagnrýni á bók Jung Chang</vt:lpstr>
      <vt:lpstr>Gagnrýnendurnir</vt:lpstr>
      <vt:lpstr>Bókin feikilegt afrek</vt:lpstr>
      <vt:lpstr>Stofnun kommúnistaflokks Kína</vt:lpstr>
      <vt:lpstr>Luding-brú yfir Dadu-fljót</vt:lpstr>
      <vt:lpstr>Fræg orrusta</vt:lpstr>
      <vt:lpstr>Orrustan við Luding-brúna</vt:lpstr>
      <vt:lpstr>Goðsögn að sögn Jung Chang</vt:lpstr>
      <vt:lpstr>Andmæli</vt:lpstr>
      <vt:lpstr>Deng við Brzezinski</vt:lpstr>
      <vt:lpstr>Kerr og Jung Chang</vt:lpstr>
      <vt:lpstr>Furðuleg villa Geirs</vt:lpstr>
      <vt:lpstr>Skiptir þetta máli?</vt:lpstr>
      <vt:lpstr>Frank Dikötter</vt:lpstr>
      <vt:lpstr>Síðasta nýlendan: Hong Kong</vt:lpstr>
      <vt:lpstr>Spá mín í DV 19. janúar 1987</vt:lpstr>
      <vt:lpstr>Kína og önnur lönd 2011</vt:lpstr>
      <vt:lpstr>Skýringar á gagnrýni</vt:lpstr>
      <vt:lpstr>Ofbeldishefð?</vt:lpstr>
      <vt:lpstr>Hugmyndafræði?</vt:lpstr>
      <vt:lpstr>Glæpir skv. Nürnberg-dómnum</vt:lpstr>
      <vt:lpstr>Hitler og Maó</vt:lpstr>
      <vt:lpstr>Hitler hvergi, Maó enn á Torginu</vt:lpstr>
    </vt:vector>
  </TitlesOfParts>
  <Company>University of Iceland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Maó og sagan  sem hefur verið sögð</dc:title>
  <dc:creator>Starfsmaður Háskóla Íslands</dc:creator>
  <cp:lastModifiedBy>Starfsmaður Háskóla Íslands</cp:lastModifiedBy>
  <cp:revision>57</cp:revision>
  <dcterms:created xsi:type="dcterms:W3CDTF">2012-10-15T18:57:26Z</dcterms:created>
  <dcterms:modified xsi:type="dcterms:W3CDTF">2012-11-01T12:12:32Z</dcterms:modified>
</cp:coreProperties>
</file>